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82" r:id="rId5"/>
    <p:sldId id="283" r:id="rId6"/>
    <p:sldId id="287" r:id="rId7"/>
    <p:sldId id="285" r:id="rId8"/>
    <p:sldId id="286" r:id="rId9"/>
    <p:sldId id="276" r:id="rId10"/>
    <p:sldId id="259" r:id="rId11"/>
    <p:sldId id="280" r:id="rId12"/>
    <p:sldId id="260" r:id="rId13"/>
    <p:sldId id="275" r:id="rId14"/>
    <p:sldId id="281" r:id="rId15"/>
    <p:sldId id="273" r:id="rId16"/>
    <p:sldId id="270" r:id="rId17"/>
    <p:sldId id="263" r:id="rId18"/>
    <p:sldId id="292" r:id="rId19"/>
    <p:sldId id="289" r:id="rId20"/>
    <p:sldId id="290" r:id="rId21"/>
    <p:sldId id="284" r:id="rId22"/>
    <p:sldId id="288" r:id="rId23"/>
    <p:sldId id="291" r:id="rId24"/>
    <p:sldId id="264" r:id="rId25"/>
    <p:sldId id="279" r:id="rId26"/>
    <p:sldId id="278" r:id="rId27"/>
    <p:sldId id="274" r:id="rId28"/>
    <p:sldId id="293" r:id="rId29"/>
    <p:sldId id="294" r:id="rId30"/>
    <p:sldId id="298" r:id="rId31"/>
    <p:sldId id="297" r:id="rId32"/>
    <p:sldId id="296" r:id="rId33"/>
    <p:sldId id="295"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85" d="100"/>
          <a:sy n="85"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15-01-2025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59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43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15/01/2025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15/01/2025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15/01/2025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15/01/2025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halSameer/ChargeRout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09/SPEEDAM61530.2024.1060908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i.org/10.1109/ISGTEurope52324.2021.9640048" TargetMode="External"/><Relationship Id="rId4" Type="http://schemas.openxmlformats.org/officeDocument/2006/relationships/hyperlink" Target="https://doi.org/10.1109/ITEC.2015.716576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jirt.org/Article?manuscript=17209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Charge Route : Building a webapp for range estimation &amp; showing nearest charging station for EV</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US" dirty="0">
                <a:latin typeface="Cambria" panose="02040503050406030204" pitchFamily="18" charset="0"/>
                <a:ea typeface="Cambria" panose="02040503050406030204" pitchFamily="18" charset="0"/>
              </a:rPr>
              <a:t> </a:t>
            </a:r>
            <a:r>
              <a:rPr lang="en-US" dirty="0">
                <a:solidFill>
                  <a:schemeClr val="tx1">
                    <a:lumMod val="95000"/>
                    <a:lumOff val="5000"/>
                  </a:schemeClr>
                </a:solidFill>
                <a:latin typeface="Cambria" panose="02040503050406030204" pitchFamily="18" charset="0"/>
                <a:ea typeface="Cambria" panose="02040503050406030204" pitchFamily="18" charset="0"/>
              </a:rPr>
              <a:t>CST-G10</a:t>
            </a:r>
            <a:endParaRPr dirty="0">
              <a:solidFill>
                <a:schemeClr val="tx1">
                  <a:lumMod val="95000"/>
                  <a:lumOff val="5000"/>
                </a:schemeClr>
              </a:solidFill>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1844851822"/>
              </p:ext>
            </p:extLst>
          </p:nvPr>
        </p:nvGraphicFramePr>
        <p:xfrm>
          <a:off x="553347" y="2653070"/>
          <a:ext cx="5418675" cy="281946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1198">
                <a:tc>
                  <a:txBody>
                    <a:bodyPr/>
                    <a:lstStyle/>
                    <a:p>
                      <a:pPr marL="0" marR="0" lvl="1" indent="0" algn="ctr" rtl="0">
                        <a:spcBef>
                          <a:spcPts val="0"/>
                        </a:spcBef>
                        <a:spcAft>
                          <a:spcPts val="0"/>
                        </a:spcAft>
                        <a:buNone/>
                      </a:pPr>
                      <a:r>
                        <a:rPr lang="en-GB" sz="1900" b="1" u="none" strike="noStrike" cap="none" dirty="0">
                          <a:solidFill>
                            <a:srgbClr val="17365D"/>
                          </a:solidFill>
                          <a:latin typeface="Cambria" panose="02040503050406030204" pitchFamily="18" charset="0"/>
                          <a:ea typeface="Cambria" panose="02040503050406030204" pitchFamily="18" charset="0"/>
                        </a:rPr>
                        <a:t>Roll Number</a:t>
                      </a:r>
                      <a:endParaRPr sz="1900" b="1" u="none" strike="noStrike" cap="none" dirty="0">
                        <a:solidFill>
                          <a:srgbClr val="17365D"/>
                        </a:solidFill>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900" b="1" u="none" strike="noStrike" cap="none" dirty="0">
                          <a:solidFill>
                            <a:srgbClr val="17365D"/>
                          </a:solidFill>
                          <a:latin typeface="Cambria" panose="02040503050406030204" pitchFamily="18" charset="0"/>
                          <a:ea typeface="Cambria" panose="02040503050406030204" pitchFamily="18" charset="0"/>
                        </a:rPr>
                        <a:t>Student Name</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20211CST0056</a:t>
                      </a:r>
                    </a:p>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20211CST0033</a:t>
                      </a:r>
                    </a:p>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20211CST0109</a:t>
                      </a:r>
                      <a:endParaRPr sz="1900" u="none" strike="noStrike" cap="none" dirty="0">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AANCHAL SAMEER</a:t>
                      </a:r>
                    </a:p>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MAIMOONA MAHMOOD</a:t>
                      </a:r>
                    </a:p>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T TARA CHANDRA SAI REDDY</a:t>
                      </a:r>
                      <a:endParaRPr sz="1900" u="none" strike="noStrike" cap="none" dirty="0">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20201CST0015</a:t>
                      </a:r>
                      <a:endParaRPr sz="1900" u="none" strike="noStrike" cap="none" dirty="0">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u="none" strike="noStrike" cap="none" dirty="0"/>
                        <a:t>INDRAJITH M</a:t>
                      </a:r>
                      <a:endParaRPr sz="19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30347" y="2582110"/>
            <a:ext cx="5514300" cy="2020560"/>
          </a:xfrm>
          <a:prstGeom prst="rect">
            <a:avLst/>
          </a:prstGeom>
          <a:noFill/>
          <a:ln>
            <a:noFill/>
          </a:ln>
        </p:spPr>
        <p:txBody>
          <a:bodyPr spcFirstLastPara="1" wrap="square" lIns="91425" tIns="45700" rIns="91425" bIns="45700" anchor="t" anchorCtr="0">
            <a:normAutofit/>
          </a:bodyPr>
          <a:lstStyle/>
          <a:p>
            <a:pPr marL="0" marR="0" lvl="0" indent="0" rtl="0">
              <a:spcBef>
                <a:spcPts val="0"/>
              </a:spcBef>
              <a:spcAft>
                <a:spcPts val="0"/>
              </a:spcAft>
              <a:buClr>
                <a:srgbClr val="17365D"/>
              </a:buClr>
              <a:buSzPts val="2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Under the Supervision of,</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Radhika Sreedharan </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sz="1800"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Final Viva Voce</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95022" y="460267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B.Tech - </a:t>
            </a:r>
            <a:r>
              <a:rPr lang="en-US" sz="2000" b="1" dirty="0">
                <a:solidFill>
                  <a:schemeClr val="tx1"/>
                </a:solidFill>
                <a:latin typeface="Cambria" panose="02040503050406030204" pitchFamily="18" charset="0"/>
                <a:ea typeface="Cambria" panose="02040503050406030204" pitchFamily="18" charset="0"/>
                <a:cs typeface="Verdana"/>
                <a:sym typeface="Verdana"/>
              </a:rPr>
              <a:t>CST AIML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Saira Banu</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Manjula H M</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pic>
        <p:nvPicPr>
          <p:cNvPr id="6" name="Content Placeholder 5">
            <a:extLst>
              <a:ext uri="{FF2B5EF4-FFF2-40B4-BE49-F238E27FC236}">
                <a16:creationId xmlns:a16="http://schemas.microsoft.com/office/drawing/2014/main" id="{8859FFA7-4006-71E3-B374-93491137E6F3}"/>
              </a:ext>
            </a:extLst>
          </p:cNvPr>
          <p:cNvPicPr>
            <a:picLocks noGrp="1" noChangeAspect="1"/>
          </p:cNvPicPr>
          <p:nvPr>
            <p:ph idx="1"/>
          </p:nvPr>
        </p:nvPicPr>
        <p:blipFill>
          <a:blip r:embed="rId2"/>
          <a:stretch>
            <a:fillRect/>
          </a:stretch>
        </p:blipFill>
        <p:spPr>
          <a:xfrm>
            <a:off x="1322267" y="2087114"/>
            <a:ext cx="4109057" cy="3782171"/>
          </a:xfrm>
          <a:prstGeom prst="rect">
            <a:avLst/>
          </a:prstGeom>
          <a:ln w="28575">
            <a:solidFill>
              <a:schemeClr val="tx1"/>
            </a:solidFill>
          </a:ln>
        </p:spPr>
      </p:pic>
      <p:pic>
        <p:nvPicPr>
          <p:cNvPr id="8" name="Picture 7">
            <a:extLst>
              <a:ext uri="{FF2B5EF4-FFF2-40B4-BE49-F238E27FC236}">
                <a16:creationId xmlns:a16="http://schemas.microsoft.com/office/drawing/2014/main" id="{BB85E612-3610-29E7-7106-64114CA226CF}"/>
              </a:ext>
            </a:extLst>
          </p:cNvPr>
          <p:cNvPicPr>
            <a:picLocks noChangeAspect="1"/>
          </p:cNvPicPr>
          <p:nvPr/>
        </p:nvPicPr>
        <p:blipFill>
          <a:blip r:embed="rId3"/>
          <a:stretch>
            <a:fillRect/>
          </a:stretch>
        </p:blipFill>
        <p:spPr>
          <a:xfrm>
            <a:off x="6454472" y="2087114"/>
            <a:ext cx="4109057" cy="3793766"/>
          </a:xfrm>
          <a:prstGeom prst="rect">
            <a:avLst/>
          </a:prstGeom>
          <a:ln w="28575">
            <a:solidFill>
              <a:schemeClr val="tx1"/>
            </a:solidFill>
          </a:ln>
        </p:spPr>
      </p:pic>
      <p:sp>
        <p:nvSpPr>
          <p:cNvPr id="9" name="TextBox 8">
            <a:extLst>
              <a:ext uri="{FF2B5EF4-FFF2-40B4-BE49-F238E27FC236}">
                <a16:creationId xmlns:a16="http://schemas.microsoft.com/office/drawing/2014/main" id="{07379385-FCD9-D9F1-7A6F-CF9615C1B0A6}"/>
              </a:ext>
            </a:extLst>
          </p:cNvPr>
          <p:cNvSpPr txBox="1"/>
          <p:nvPr/>
        </p:nvSpPr>
        <p:spPr>
          <a:xfrm>
            <a:off x="6454472" y="1356071"/>
            <a:ext cx="4109057" cy="677108"/>
          </a:xfrm>
          <a:prstGeom prst="rect">
            <a:avLst/>
          </a:prstGeom>
          <a:noFill/>
        </p:spPr>
        <p:txBody>
          <a:bodyPr wrap="square" rtlCol="0">
            <a:spAutoFit/>
          </a:bodyPr>
          <a:lstStyle/>
          <a:p>
            <a:pPr algn="ctr"/>
            <a:r>
              <a:rPr lang="en-IN" sz="2000" b="1" dirty="0">
                <a:latin typeface="Cambria" panose="02040503050406030204" pitchFamily="18" charset="0"/>
                <a:ea typeface="Cambria" panose="02040503050406030204" pitchFamily="18" charset="0"/>
              </a:rPr>
              <a:t>GREEDY ALGORITHM</a:t>
            </a:r>
          </a:p>
          <a:p>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02BC7E07-BCF1-E5E1-57EC-37D6B4586520}"/>
              </a:ext>
            </a:extLst>
          </p:cNvPr>
          <p:cNvSpPr txBox="1"/>
          <p:nvPr/>
        </p:nvSpPr>
        <p:spPr>
          <a:xfrm>
            <a:off x="1097309" y="1217571"/>
            <a:ext cx="4640219" cy="984885"/>
          </a:xfrm>
          <a:prstGeom prst="rect">
            <a:avLst/>
          </a:prstGeom>
          <a:noFill/>
        </p:spPr>
        <p:txBody>
          <a:bodyPr wrap="square" rtlCol="0">
            <a:spAutoFit/>
          </a:body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GEOSPATIAL ALGORITHM </a:t>
            </a:r>
          </a:p>
          <a:p>
            <a:pPr algn="ctr"/>
            <a:r>
              <a:rPr lang="en-IN" sz="2000" b="1" dirty="0">
                <a:latin typeface="Cambria" panose="02040503050406030204" pitchFamily="18" charset="0"/>
                <a:ea typeface="Cambria" panose="02040503050406030204" pitchFamily="18" charset="0"/>
                <a:cs typeface="Times New Roman" panose="02020603050405020304" pitchFamily="18" charset="0"/>
              </a:rPr>
              <a:t>(HAVERSINE FORMULA)</a:t>
            </a: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961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F62A-2FF6-A90D-9D79-D0382BA84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43EF7-0833-FC06-308F-35D0D90441A8}"/>
              </a:ext>
            </a:extLst>
          </p:cNvPr>
          <p:cNvSpPr>
            <a:spLocks noGrp="1"/>
          </p:cNvSpPr>
          <p:nvPr>
            <p:ph type="title"/>
          </p:nvPr>
        </p:nvSpPr>
        <p:spPr/>
        <p:txBody>
          <a:bodyPr/>
          <a:lstStyle/>
          <a:p>
            <a:r>
              <a:rPr lang="en-GB" dirty="0"/>
              <a:t>Proposed Methodology</a:t>
            </a:r>
          </a:p>
        </p:txBody>
      </p:sp>
      <p:sp>
        <p:nvSpPr>
          <p:cNvPr id="9" name="TextBox 8">
            <a:extLst>
              <a:ext uri="{FF2B5EF4-FFF2-40B4-BE49-F238E27FC236}">
                <a16:creationId xmlns:a16="http://schemas.microsoft.com/office/drawing/2014/main" id="{74B574BC-9332-2F3D-14FF-3B12794E8569}"/>
              </a:ext>
            </a:extLst>
          </p:cNvPr>
          <p:cNvSpPr txBox="1"/>
          <p:nvPr/>
        </p:nvSpPr>
        <p:spPr>
          <a:xfrm>
            <a:off x="7175524" y="1146393"/>
            <a:ext cx="4109057" cy="646331"/>
          </a:xfrm>
          <a:prstGeom prst="rect">
            <a:avLst/>
          </a:prstGeom>
          <a:noFill/>
          <a:ln w="12700">
            <a:solidFill>
              <a:schemeClr val="tx1"/>
            </a:solidFill>
          </a:ln>
        </p:spPr>
        <p:txBody>
          <a:bodyPr wrap="square" rtlCol="0">
            <a:spAutoFit/>
          </a:bodyPr>
          <a:lstStyle/>
          <a:p>
            <a:pPr algn="ctr"/>
            <a:r>
              <a:rPr lang="en-IN" b="1" dirty="0">
                <a:latin typeface="Cambria" panose="02040503050406030204" pitchFamily="18" charset="0"/>
                <a:ea typeface="Cambria" panose="02040503050406030204" pitchFamily="18" charset="0"/>
              </a:rPr>
              <a:t>Greedy Algorithm</a:t>
            </a:r>
          </a:p>
          <a:p>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FE290013-36F2-1755-9EB1-015CE5630B51}"/>
              </a:ext>
            </a:extLst>
          </p:cNvPr>
          <p:cNvSpPr txBox="1"/>
          <p:nvPr/>
        </p:nvSpPr>
        <p:spPr>
          <a:xfrm>
            <a:off x="1602725" y="1079072"/>
            <a:ext cx="4021595" cy="923330"/>
          </a:xfrm>
          <a:prstGeom prst="rect">
            <a:avLst/>
          </a:prstGeom>
          <a:noFill/>
          <a:ln w="12700">
            <a:solidFill>
              <a:schemeClr val="tx1"/>
            </a:solidFill>
          </a:ln>
        </p:spPr>
        <p:txBody>
          <a:bodyPr wrap="square" rtlCol="0">
            <a:spAutoFit/>
          </a:bodyPr>
          <a:lstStyle/>
          <a:p>
            <a:pPr algn="ctr"/>
            <a:r>
              <a:rPr lang="en-IN" b="1" dirty="0">
                <a:latin typeface="Cambria" panose="02040503050406030204" pitchFamily="18" charset="0"/>
                <a:ea typeface="Cambria" panose="02040503050406030204" pitchFamily="18" charset="0"/>
              </a:rPr>
              <a:t>Geospatial Algorithm </a:t>
            </a:r>
          </a:p>
          <a:p>
            <a:pPr algn="ctr"/>
            <a:r>
              <a:rPr lang="en-IN" b="1" dirty="0">
                <a:latin typeface="Cambria" panose="02040503050406030204" pitchFamily="18" charset="0"/>
                <a:ea typeface="Cambria" panose="02040503050406030204" pitchFamily="18" charset="0"/>
              </a:rPr>
              <a:t>(Haversine Formula)</a:t>
            </a:r>
          </a:p>
          <a:p>
            <a:endParaRPr lang="en-IN"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46832D32-EA11-C2C7-4C91-75B4DDF96C3C}"/>
              </a:ext>
            </a:extLst>
          </p:cNvPr>
          <p:cNvSpPr txBox="1"/>
          <p:nvPr/>
        </p:nvSpPr>
        <p:spPr>
          <a:xfrm>
            <a:off x="812800" y="2002402"/>
            <a:ext cx="5601447"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The Geospatial Algorithm uses the Haversine formula to calculate distances between the user’s current location (latitude and longitude) and the locations of various charging stations. This helps in determining which stations fall within a certain range.</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Accurately identify nearby charging stations within a user-defined radius.</a:t>
            </a:r>
            <a:endParaRPr lang="en-IN" sz="2000" dirty="0">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02C043DB-E7DF-5260-AF52-1FC585E9B055}"/>
              </a:ext>
            </a:extLst>
          </p:cNvPr>
          <p:cNvSpPr txBox="1"/>
          <p:nvPr/>
        </p:nvSpPr>
        <p:spPr>
          <a:xfrm>
            <a:off x="6875551" y="2002402"/>
            <a:ext cx="4709005" cy="2246769"/>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Once the charging stations are identified using the Geospatial Algorithm, the Greedy Algorithm chooses the closest one based solely on the distance, without considering other factors. This allows users to get instant recommendations for where they can recharge.</a:t>
            </a:r>
            <a:endParaRPr lang="en-IN" sz="20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775B733E-7E08-DF92-9212-648C5D14594D}"/>
              </a:ext>
            </a:extLst>
          </p:cNvPr>
          <p:cNvSpPr txBox="1"/>
          <p:nvPr/>
        </p:nvSpPr>
        <p:spPr>
          <a:xfrm>
            <a:off x="1002315" y="4933528"/>
            <a:ext cx="10422172" cy="707886"/>
          </a:xfrm>
          <a:prstGeom prst="rect">
            <a:avLst/>
          </a:prstGeom>
          <a:noFill/>
        </p:spPr>
        <p:txBody>
          <a:bodyPr wrap="square" rtlCol="0">
            <a:spAutoFit/>
          </a:bodyPr>
          <a:lstStyle/>
          <a:p>
            <a:pPr algn="just"/>
            <a:r>
              <a:rPr lang="en-US" sz="2000" b="1" dirty="0">
                <a:solidFill>
                  <a:schemeClr val="tx2">
                    <a:lumMod val="75000"/>
                  </a:schemeClr>
                </a:solidFill>
                <a:latin typeface="Cambria" panose="02040503050406030204" pitchFamily="18" charset="0"/>
                <a:ea typeface="Cambria" panose="02040503050406030204" pitchFamily="18" charset="0"/>
              </a:rPr>
              <a:t>Real-time algorithms that consider real-time factors i.e. road conditions, traffic, vehicle parameters etc. </a:t>
            </a:r>
            <a:endParaRPr lang="en-IN" sz="2000" b="1" dirty="0">
              <a:solidFill>
                <a:schemeClr val="tx2">
                  <a:lumMod val="75000"/>
                </a:schemeClr>
              </a:solidFill>
              <a:latin typeface="Cambria" panose="02040503050406030204" pitchFamily="18" charset="0"/>
              <a:ea typeface="Cambria" panose="02040503050406030204" pitchFamily="18" charset="0"/>
            </a:endParaRPr>
          </a:p>
        </p:txBody>
      </p:sp>
      <p:sp>
        <p:nvSpPr>
          <p:cNvPr id="3" name="Rectangle: Single Corner Snipped 2">
            <a:extLst>
              <a:ext uri="{FF2B5EF4-FFF2-40B4-BE49-F238E27FC236}">
                <a16:creationId xmlns:a16="http://schemas.microsoft.com/office/drawing/2014/main" id="{E34D4AF7-A183-08BA-E683-DDEFFA980CDC}"/>
              </a:ext>
            </a:extLst>
          </p:cNvPr>
          <p:cNvSpPr/>
          <p:nvPr/>
        </p:nvSpPr>
        <p:spPr>
          <a:xfrm>
            <a:off x="842246" y="4860983"/>
            <a:ext cx="10742310" cy="858104"/>
          </a:xfrm>
          <a:prstGeom prst="snip1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2">
                    <a:lumMod val="75000"/>
                  </a:schemeClr>
                </a:solidFill>
              </a:ln>
              <a:noFill/>
            </a:endParaRPr>
          </a:p>
        </p:txBody>
      </p:sp>
    </p:spTree>
    <p:extLst>
      <p:ext uri="{BB962C8B-B14F-4D97-AF65-F5344CB8AC3E}">
        <p14:creationId xmlns:p14="http://schemas.microsoft.com/office/powerpoint/2010/main" val="3927128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a:xfrm>
            <a:off x="812800" y="1368291"/>
            <a:ext cx="10668000" cy="5045955"/>
          </a:xfrm>
        </p:spPr>
        <p:txBody>
          <a:bodyPr>
            <a:noAutofit/>
          </a:bodyPr>
          <a:lstStyle/>
          <a:p>
            <a:pPr marL="457200" indent="-457200">
              <a:buFont typeface="+mj-lt"/>
              <a:buAutoNum type="arabicPeriod"/>
            </a:pPr>
            <a:r>
              <a:rPr lang="en-US" sz="2000" b="1" dirty="0">
                <a:latin typeface="Cambria" panose="02040503050406030204" pitchFamily="18" charset="0"/>
                <a:ea typeface="Cambria" panose="02040503050406030204" pitchFamily="18" charset="0"/>
              </a:rPr>
              <a:t>Range Estimation:</a:t>
            </a:r>
            <a:r>
              <a:rPr lang="en-US" sz="2000" dirty="0">
                <a:latin typeface="Cambria" panose="02040503050406030204" pitchFamily="18" charset="0"/>
                <a:ea typeface="Cambria" panose="02040503050406030204" pitchFamily="18" charset="0"/>
              </a:rPr>
              <a:t> Provide accurate EV travel distance based on battery percentage and efficiency.</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2"/>
            </a:pPr>
            <a:r>
              <a:rPr lang="en-US" sz="2000" b="1" dirty="0">
                <a:latin typeface="Cambria" panose="02040503050406030204" pitchFamily="18" charset="0"/>
                <a:ea typeface="Cambria" panose="02040503050406030204" pitchFamily="18" charset="0"/>
              </a:rPr>
              <a:t>Charging Station Locator:</a:t>
            </a:r>
            <a:r>
              <a:rPr lang="en-US" sz="2000" dirty="0">
                <a:latin typeface="Cambria" panose="02040503050406030204" pitchFamily="18" charset="0"/>
                <a:ea typeface="Cambria" panose="02040503050406030204" pitchFamily="18" charset="0"/>
              </a:rPr>
              <a:t> Help users find nearby EV charging stations for convenience.</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3"/>
            </a:pPr>
            <a:r>
              <a:rPr lang="en-US" sz="2000" b="1" dirty="0">
                <a:latin typeface="Cambria" panose="02040503050406030204" pitchFamily="18" charset="0"/>
                <a:ea typeface="Cambria" panose="02040503050406030204" pitchFamily="18" charset="0"/>
              </a:rPr>
              <a:t>User-Friendly Interface:</a:t>
            </a:r>
            <a:r>
              <a:rPr lang="en-US" sz="2000" dirty="0">
                <a:latin typeface="Cambria" panose="02040503050406030204" pitchFamily="18" charset="0"/>
                <a:ea typeface="Cambria" panose="02040503050406030204" pitchFamily="18" charset="0"/>
              </a:rPr>
              <a:t> Ensure smooth navigation with an intuitive, responsive design.</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4"/>
            </a:pPr>
            <a:r>
              <a:rPr lang="en-US" sz="2000" b="1" dirty="0">
                <a:latin typeface="Cambria" panose="02040503050406030204" pitchFamily="18" charset="0"/>
                <a:ea typeface="Cambria" panose="02040503050406030204" pitchFamily="18" charset="0"/>
              </a:rPr>
              <a:t>Google Maps Integration:</a:t>
            </a:r>
            <a:r>
              <a:rPr lang="en-US" sz="2000" dirty="0">
                <a:latin typeface="Cambria" panose="02040503050406030204" pitchFamily="18" charset="0"/>
                <a:ea typeface="Cambria" panose="02040503050406030204" pitchFamily="18" charset="0"/>
              </a:rPr>
              <a:t> Use Google Maps API for real-time location and charging station mapping.</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5"/>
            </a:pPr>
            <a:r>
              <a:rPr lang="en-US" sz="2000" b="1" dirty="0">
                <a:latin typeface="Cambria" panose="02040503050406030204" pitchFamily="18" charset="0"/>
                <a:ea typeface="Cambria" panose="02040503050406030204" pitchFamily="18" charset="0"/>
              </a:rPr>
              <a:t>Sustainable Mobility:</a:t>
            </a:r>
            <a:r>
              <a:rPr lang="en-US" sz="2000" dirty="0">
                <a:latin typeface="Cambria" panose="02040503050406030204" pitchFamily="18" charset="0"/>
                <a:ea typeface="Cambria" panose="02040503050406030204" pitchFamily="18" charset="0"/>
              </a:rPr>
              <a:t> Support EV adoption by easing access to charging infrastructure and reducing emissions.</a:t>
            </a:r>
          </a:p>
          <a:p>
            <a:pPr marL="0" indent="0">
              <a:buNone/>
            </a:pPr>
            <a:endParaRPr lang="en-US" sz="800" dirty="0">
              <a:latin typeface="Cambria" panose="02040503050406030204" pitchFamily="18" charset="0"/>
              <a:ea typeface="Cambria" panose="02040503050406030204" pitchFamily="18" charset="0"/>
            </a:endParaRPr>
          </a:p>
          <a:p>
            <a:pPr marL="0" indent="0">
              <a:buNone/>
            </a:pPr>
            <a:r>
              <a:rPr lang="en-US" sz="2000" b="1" dirty="0">
                <a:latin typeface="Cambria" panose="02040503050406030204" pitchFamily="18" charset="0"/>
                <a:ea typeface="Cambria" panose="02040503050406030204" pitchFamily="18" charset="0"/>
              </a:rPr>
              <a:t>6.   Data-Driven Insights:</a:t>
            </a:r>
            <a:r>
              <a:rPr lang="en-US" sz="2000" dirty="0">
                <a:latin typeface="Cambria" panose="02040503050406030204" pitchFamily="18" charset="0"/>
                <a:ea typeface="Cambria" panose="02040503050406030204" pitchFamily="18" charset="0"/>
              </a:rPr>
              <a:t> Analyze user data to improve app performance and user experience.</a:t>
            </a:r>
          </a:p>
          <a:p>
            <a:pPr marL="0" indent="0" algn="just">
              <a:buNone/>
            </a:pPr>
            <a:endParaRPr lang="en-GB" sz="2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672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IN" dirty="0"/>
              <a:t>System Design &amp; Implementation </a:t>
            </a:r>
          </a:p>
        </p:txBody>
      </p:sp>
      <p:pic>
        <p:nvPicPr>
          <p:cNvPr id="8" name="Picture 7">
            <a:extLst>
              <a:ext uri="{FF2B5EF4-FFF2-40B4-BE49-F238E27FC236}">
                <a16:creationId xmlns:a16="http://schemas.microsoft.com/office/drawing/2014/main" id="{7A0028CC-0A4C-F990-7E9C-A9E78CCCD7DB}"/>
              </a:ext>
            </a:extLst>
          </p:cNvPr>
          <p:cNvPicPr>
            <a:picLocks noChangeAspect="1"/>
          </p:cNvPicPr>
          <p:nvPr/>
        </p:nvPicPr>
        <p:blipFill>
          <a:blip r:embed="rId2"/>
          <a:srcRect t="1192"/>
          <a:stretch/>
        </p:blipFill>
        <p:spPr>
          <a:xfrm>
            <a:off x="2389517" y="1039905"/>
            <a:ext cx="7062752" cy="5103675"/>
          </a:xfrm>
          <a:prstGeom prst="rect">
            <a:avLst/>
          </a:prstGeom>
        </p:spPr>
      </p:pic>
    </p:spTree>
    <p:extLst>
      <p:ext uri="{BB962C8B-B14F-4D97-AF65-F5344CB8AC3E}">
        <p14:creationId xmlns:p14="http://schemas.microsoft.com/office/powerpoint/2010/main" val="59389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33499-E4F4-D45E-1CE7-F63E7EFA7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421-8CD8-2D12-E94C-E693E616D10B}"/>
              </a:ext>
            </a:extLst>
          </p:cNvPr>
          <p:cNvSpPr>
            <a:spLocks noGrp="1"/>
          </p:cNvSpPr>
          <p:nvPr>
            <p:ph type="title"/>
          </p:nvPr>
        </p:nvSpPr>
        <p:spPr/>
        <p:txBody>
          <a:bodyPr/>
          <a:lstStyle/>
          <a:p>
            <a:r>
              <a:rPr lang="en-GB" dirty="0"/>
              <a:t>Modules</a:t>
            </a:r>
          </a:p>
        </p:txBody>
      </p:sp>
      <p:sp>
        <p:nvSpPr>
          <p:cNvPr id="6" name="Rectangle 2">
            <a:extLst>
              <a:ext uri="{FF2B5EF4-FFF2-40B4-BE49-F238E27FC236}">
                <a16:creationId xmlns:a16="http://schemas.microsoft.com/office/drawing/2014/main" id="{ACAA363E-F606-8843-8538-ECA44D6DECFA}"/>
              </a:ext>
            </a:extLst>
          </p:cNvPr>
          <p:cNvSpPr>
            <a:spLocks noGrp="1" noChangeArrowheads="1"/>
          </p:cNvSpPr>
          <p:nvPr>
            <p:ph idx="1"/>
          </p:nvPr>
        </p:nvSpPr>
        <p:spPr bwMode="auto">
          <a:xfrm>
            <a:off x="812801" y="939990"/>
            <a:ext cx="10667999"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Frontend Modules: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Range Calculator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EVRangeEstimator.js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User inputs battery level or range; calculates maximum travel distance.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Map Display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ChargingStations.js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Integrates Google Maps API to show interactive map with nearby charging stations.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UI Components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App.js, App.css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Clean, responsive design for seamless navigation.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Backend Modules: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Controller</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Index.js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Processes user input, calculates distances, integrates with Google Maps API.</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Endpoint for Range Calculation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:Defines endpoints, handles requests and input validation.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GET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api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/range is used to accept query parameters such as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batteryLevel</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and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consumptionRate</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Server</a:t>
            </a:r>
            <a:r>
              <a:rPr kumimoji="0" lang="en-US" altLang="en-US" sz="200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server.js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Initializes Express server, sets up middleware.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External Services: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Dynamic Google API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Fetches user location, displays maps, and identifies nearby charging stations.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21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t>Software components</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76200" indent="0">
              <a:lnSpc>
                <a:spcPct val="107000"/>
              </a:lnSpc>
              <a:spcAft>
                <a:spcPts val="800"/>
              </a:spcAft>
              <a:buNone/>
            </a:pPr>
            <a:r>
              <a:rPr lang="en-IN" sz="2200" b="1" kern="100" dirty="0">
                <a:effectLst/>
                <a:latin typeface="Cambria" panose="02040503050406030204" pitchFamily="18" charset="0"/>
                <a:ea typeface="Cambria" panose="02040503050406030204" pitchFamily="18" charset="0"/>
                <a:cs typeface="Times New Roman" panose="02020603050405020304" pitchFamily="18" charset="0"/>
              </a:rPr>
              <a:t>Frontend:</a:t>
            </a:r>
          </a:p>
          <a:p>
            <a:pPr marL="590550" indent="-514350">
              <a:lnSpc>
                <a:spcPct val="107000"/>
              </a:lnSpc>
              <a:spcAft>
                <a:spcPts val="800"/>
              </a:spcAft>
              <a:buFont typeface="+mj-lt"/>
              <a:buAutoNum type="romanLcPeriod"/>
            </a:pPr>
            <a:r>
              <a:rPr lang="en-IN" sz="2200" b="1" kern="100" dirty="0">
                <a:solidFill>
                  <a:schemeClr val="tx2">
                    <a:lumMod val="60000"/>
                    <a:lumOff val="40000"/>
                  </a:schemeClr>
                </a:solidFill>
                <a:latin typeface="Cambria" panose="02040503050406030204" pitchFamily="18" charset="0"/>
                <a:ea typeface="Cambria" panose="02040503050406030204" pitchFamily="18" charset="0"/>
                <a:cs typeface="Times New Roman" panose="02020603050405020304" pitchFamily="18" charset="0"/>
              </a:rPr>
              <a:t>React</a:t>
            </a:r>
            <a:r>
              <a:rPr lang="en-IN" sz="2200"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 :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A JavaScript library for building user interfaces. It manages the state and rendering of the components.</a:t>
            </a:r>
          </a:p>
          <a:p>
            <a:pPr marL="590550" indent="-514350">
              <a:lnSpc>
                <a:spcPct val="107000"/>
              </a:lnSpc>
              <a:spcAft>
                <a:spcPts val="800"/>
              </a:spcAft>
              <a:buFont typeface="+mj-lt"/>
              <a:buAutoNum type="romanLcPeriod"/>
            </a:pPr>
            <a:r>
              <a:rPr lang="en-IN" sz="2200" b="1" kern="100" dirty="0">
                <a:solidFill>
                  <a:schemeClr val="tx2">
                    <a:lumMod val="60000"/>
                    <a:lumOff val="40000"/>
                  </a:schemeClr>
                </a:solidFill>
                <a:latin typeface="Cambria" panose="02040503050406030204" pitchFamily="18" charset="0"/>
                <a:ea typeface="Cambria" panose="02040503050406030204" pitchFamily="18" charset="0"/>
                <a:cs typeface="Times New Roman" panose="02020603050405020304" pitchFamily="18" charset="0"/>
              </a:rPr>
              <a:t>Google Maps API </a:t>
            </a:r>
            <a:r>
              <a:rPr lang="en-IN" sz="2200"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Provides map functionalities, including location autocomplete and places search.</a:t>
            </a:r>
          </a:p>
          <a:p>
            <a:pPr marL="76200" indent="0">
              <a:lnSpc>
                <a:spcPct val="107000"/>
              </a:lnSpc>
              <a:spcAft>
                <a:spcPts val="800"/>
              </a:spcAft>
              <a:buNone/>
            </a:pPr>
            <a:r>
              <a:rPr lang="en-IN" sz="2200" b="1" kern="100" dirty="0">
                <a:effectLst/>
                <a:latin typeface="Cambria" panose="02040503050406030204" pitchFamily="18" charset="0"/>
                <a:ea typeface="Cambria" panose="02040503050406030204" pitchFamily="18" charset="0"/>
                <a:cs typeface="Times New Roman" panose="02020603050405020304" pitchFamily="18" charset="0"/>
              </a:rPr>
              <a:t>Backend:</a:t>
            </a:r>
          </a:p>
          <a:p>
            <a:pPr marL="76200" indent="0">
              <a:lnSpc>
                <a:spcPct val="107000"/>
              </a:lnSpc>
              <a:spcAft>
                <a:spcPts val="800"/>
              </a:spcAft>
              <a:buNone/>
            </a:pPr>
            <a:r>
              <a:rPr lang="en-IN" sz="2200" b="1"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Node.js &amp; Express :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Handles server-side logic, API requests, and integration with other services. This is relevant if you have a backend to handle additional features or API calls.</a:t>
            </a:r>
          </a:p>
          <a:p>
            <a:pPr marL="76200" indent="0">
              <a:lnSpc>
                <a:spcPct val="107000"/>
              </a:lnSpc>
              <a:spcAft>
                <a:spcPts val="800"/>
              </a:spcAft>
              <a:buNone/>
            </a:pPr>
            <a:endParaRPr lang="en-IN" b="1" kern="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081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 </a:t>
            </a:r>
            <a:endParaRPr lang="en-IN" dirty="0">
              <a:latin typeface="Cambria" panose="02040503050406030204" pitchFamily="18" charset="0"/>
              <a:ea typeface="Cambria" panose="02040503050406030204" pitchFamily="18" charset="0"/>
            </a:endParaRPr>
          </a:p>
        </p:txBody>
      </p:sp>
      <p:sp>
        <p:nvSpPr>
          <p:cNvPr id="3" name="AutoShape 2">
            <a:extLst>
              <a:ext uri="{FF2B5EF4-FFF2-40B4-BE49-F238E27FC236}">
                <a16:creationId xmlns:a16="http://schemas.microsoft.com/office/drawing/2014/main" id="{62630D55-43F3-DB8A-2BF8-53BF5EEC2453}"/>
              </a:ext>
            </a:extLst>
          </p:cNvPr>
          <p:cNvSpPr>
            <a:spLocks noChangeAspect="1" noChangeArrowheads="1"/>
          </p:cNvSpPr>
          <p:nvPr/>
        </p:nvSpPr>
        <p:spPr bwMode="auto">
          <a:xfrm>
            <a:off x="5943600" y="3276600"/>
            <a:ext cx="4300538" cy="430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4C974E10-FB68-F69D-A9C8-99DE2D9D1379}"/>
              </a:ext>
            </a:extLst>
          </p:cNvPr>
          <p:cNvPicPr>
            <a:picLocks noChangeAspect="1"/>
          </p:cNvPicPr>
          <p:nvPr/>
        </p:nvPicPr>
        <p:blipFill>
          <a:blip r:embed="rId3"/>
          <a:stretch>
            <a:fillRect/>
          </a:stretch>
        </p:blipFill>
        <p:spPr>
          <a:xfrm>
            <a:off x="5280212" y="1143000"/>
            <a:ext cx="6128871" cy="4859740"/>
          </a:xfrm>
          <a:prstGeom prst="rect">
            <a:avLst/>
          </a:prstGeom>
        </p:spPr>
      </p:pic>
      <p:pic>
        <p:nvPicPr>
          <p:cNvPr id="7" name="Picture 6">
            <a:extLst>
              <a:ext uri="{FF2B5EF4-FFF2-40B4-BE49-F238E27FC236}">
                <a16:creationId xmlns:a16="http://schemas.microsoft.com/office/drawing/2014/main" id="{92D4E627-FE53-72FD-3937-DF9E054570CE}"/>
              </a:ext>
            </a:extLst>
          </p:cNvPr>
          <p:cNvPicPr>
            <a:picLocks noChangeAspect="1"/>
          </p:cNvPicPr>
          <p:nvPr/>
        </p:nvPicPr>
        <p:blipFill>
          <a:blip r:embed="rId4"/>
          <a:stretch>
            <a:fillRect/>
          </a:stretch>
        </p:blipFill>
        <p:spPr>
          <a:xfrm>
            <a:off x="782917" y="1142999"/>
            <a:ext cx="4398683" cy="4859741"/>
          </a:xfrm>
          <a:prstGeom prst="rect">
            <a:avLst/>
          </a:prstGeom>
        </p:spPr>
      </p:pic>
    </p:spTree>
    <p:extLst>
      <p:ext uri="{BB962C8B-B14F-4D97-AF65-F5344CB8AC3E}">
        <p14:creationId xmlns:p14="http://schemas.microsoft.com/office/powerpoint/2010/main" val="47989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Outcomes / </a:t>
            </a:r>
            <a:r>
              <a:rPr lang="en-IN" dirty="0"/>
              <a:t>Results Obtained </a:t>
            </a:r>
            <a:endParaRPr lang="en-GB" dirty="0"/>
          </a:p>
        </p:txBody>
      </p:sp>
      <p:pic>
        <p:nvPicPr>
          <p:cNvPr id="4" name="Picture 3">
            <a:extLst>
              <a:ext uri="{FF2B5EF4-FFF2-40B4-BE49-F238E27FC236}">
                <a16:creationId xmlns:a16="http://schemas.microsoft.com/office/drawing/2014/main" id="{704760A7-BE63-8C12-1A8E-ECCFC468DEEF}"/>
              </a:ext>
            </a:extLst>
          </p:cNvPr>
          <p:cNvPicPr>
            <a:picLocks noChangeAspect="1"/>
          </p:cNvPicPr>
          <p:nvPr/>
        </p:nvPicPr>
        <p:blipFill>
          <a:blip r:embed="rId2"/>
          <a:stretch>
            <a:fillRect/>
          </a:stretch>
        </p:blipFill>
        <p:spPr>
          <a:xfrm>
            <a:off x="812800" y="990600"/>
            <a:ext cx="6027271" cy="4997824"/>
          </a:xfrm>
          <a:prstGeom prst="rect">
            <a:avLst/>
          </a:prstGeom>
        </p:spPr>
      </p:pic>
      <p:cxnSp>
        <p:nvCxnSpPr>
          <p:cNvPr id="6" name="Straight Arrow Connector 5">
            <a:extLst>
              <a:ext uri="{FF2B5EF4-FFF2-40B4-BE49-F238E27FC236}">
                <a16:creationId xmlns:a16="http://schemas.microsoft.com/office/drawing/2014/main" id="{8A69430F-7740-C81D-635C-CA5A288E7EC3}"/>
              </a:ext>
            </a:extLst>
          </p:cNvPr>
          <p:cNvCxnSpPr/>
          <p:nvPr/>
        </p:nvCxnSpPr>
        <p:spPr>
          <a:xfrm>
            <a:off x="6705600" y="1775012"/>
            <a:ext cx="211567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38B3DD6A-6579-0D97-0E7E-7C4A4F4A61A7}"/>
              </a:ext>
            </a:extLst>
          </p:cNvPr>
          <p:cNvSpPr txBox="1"/>
          <p:nvPr/>
        </p:nvSpPr>
        <p:spPr>
          <a:xfrm>
            <a:off x="8740588" y="1590346"/>
            <a:ext cx="1658470" cy="369332"/>
          </a:xfrm>
          <a:prstGeom prst="rect">
            <a:avLst/>
          </a:prstGeom>
          <a:noFill/>
        </p:spPr>
        <p:txBody>
          <a:bodyPr wrap="square" rtlCol="0">
            <a:spAutoFit/>
          </a:bodyPr>
          <a:lstStyle/>
          <a:p>
            <a:r>
              <a:rPr lang="en-US" dirty="0"/>
              <a:t>Login Button</a:t>
            </a:r>
            <a:endParaRPr lang="en-IN" dirty="0"/>
          </a:p>
        </p:txBody>
      </p:sp>
      <p:cxnSp>
        <p:nvCxnSpPr>
          <p:cNvPr id="11" name="Straight Arrow Connector 10">
            <a:extLst>
              <a:ext uri="{FF2B5EF4-FFF2-40B4-BE49-F238E27FC236}">
                <a16:creationId xmlns:a16="http://schemas.microsoft.com/office/drawing/2014/main" id="{0C1D86D4-0EC7-FAF0-203D-EDB3E3F022E1}"/>
              </a:ext>
            </a:extLst>
          </p:cNvPr>
          <p:cNvCxnSpPr>
            <a:cxnSpLocks/>
          </p:cNvCxnSpPr>
          <p:nvPr/>
        </p:nvCxnSpPr>
        <p:spPr>
          <a:xfrm>
            <a:off x="6373906" y="3489513"/>
            <a:ext cx="2366682" cy="672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E6019079-CA43-2FC5-C654-0EE23A1A3582}"/>
              </a:ext>
            </a:extLst>
          </p:cNvPr>
          <p:cNvSpPr txBox="1"/>
          <p:nvPr/>
        </p:nvSpPr>
        <p:spPr>
          <a:xfrm>
            <a:off x="8740588" y="3311569"/>
            <a:ext cx="2061882" cy="369332"/>
          </a:xfrm>
          <a:prstGeom prst="rect">
            <a:avLst/>
          </a:prstGeom>
          <a:noFill/>
        </p:spPr>
        <p:txBody>
          <a:bodyPr wrap="square" rtlCol="0">
            <a:spAutoFit/>
          </a:bodyPr>
          <a:lstStyle/>
          <a:p>
            <a:r>
              <a:rPr lang="en-US" dirty="0"/>
              <a:t>Range Estimator</a:t>
            </a:r>
            <a:endParaRPr lang="en-IN" dirty="0"/>
          </a:p>
        </p:txBody>
      </p:sp>
      <p:cxnSp>
        <p:nvCxnSpPr>
          <p:cNvPr id="16" name="Straight Arrow Connector 15">
            <a:extLst>
              <a:ext uri="{FF2B5EF4-FFF2-40B4-BE49-F238E27FC236}">
                <a16:creationId xmlns:a16="http://schemas.microsoft.com/office/drawing/2014/main" id="{A75AB960-B366-3096-C658-6C9DD27BC8DF}"/>
              </a:ext>
            </a:extLst>
          </p:cNvPr>
          <p:cNvCxnSpPr/>
          <p:nvPr/>
        </p:nvCxnSpPr>
        <p:spPr>
          <a:xfrm>
            <a:off x="6373906" y="4661647"/>
            <a:ext cx="216049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998AF255-989B-5DDA-7050-02A98AE3DF07}"/>
              </a:ext>
            </a:extLst>
          </p:cNvPr>
          <p:cNvSpPr txBox="1"/>
          <p:nvPr/>
        </p:nvSpPr>
        <p:spPr>
          <a:xfrm>
            <a:off x="8534400" y="4436657"/>
            <a:ext cx="2321859" cy="646331"/>
          </a:xfrm>
          <a:prstGeom prst="rect">
            <a:avLst/>
          </a:prstGeom>
          <a:noFill/>
        </p:spPr>
        <p:txBody>
          <a:bodyPr wrap="square" rtlCol="0">
            <a:spAutoFit/>
          </a:bodyPr>
          <a:lstStyle/>
          <a:p>
            <a:r>
              <a:rPr lang="en-US" dirty="0"/>
              <a:t>Charging Station Locator</a:t>
            </a:r>
            <a:endParaRPr lang="en-IN" dirty="0"/>
          </a:p>
        </p:txBody>
      </p:sp>
      <p:cxnSp>
        <p:nvCxnSpPr>
          <p:cNvPr id="19" name="Connector: Elbow 18">
            <a:extLst>
              <a:ext uri="{FF2B5EF4-FFF2-40B4-BE49-F238E27FC236}">
                <a16:creationId xmlns:a16="http://schemas.microsoft.com/office/drawing/2014/main" id="{19B90D9A-F2B4-E9C2-26A9-9A3DD18631AE}"/>
              </a:ext>
            </a:extLst>
          </p:cNvPr>
          <p:cNvCxnSpPr>
            <a:cxnSpLocks/>
          </p:cNvCxnSpPr>
          <p:nvPr/>
        </p:nvCxnSpPr>
        <p:spPr>
          <a:xfrm>
            <a:off x="5365377" y="1836645"/>
            <a:ext cx="2918011" cy="574186"/>
          </a:xfrm>
          <a:prstGeom prst="bentConnector3">
            <a:avLst>
              <a:gd name="adj1" fmla="val 538"/>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CBA475-F4EF-7EDF-6E17-F196DDB72DDE}"/>
              </a:ext>
            </a:extLst>
          </p:cNvPr>
          <p:cNvSpPr txBox="1"/>
          <p:nvPr/>
        </p:nvSpPr>
        <p:spPr>
          <a:xfrm>
            <a:off x="8467164" y="2222135"/>
            <a:ext cx="3142130" cy="369332"/>
          </a:xfrm>
          <a:prstGeom prst="rect">
            <a:avLst/>
          </a:prstGeom>
          <a:noFill/>
        </p:spPr>
        <p:txBody>
          <a:bodyPr wrap="square" rtlCol="0">
            <a:spAutoFit/>
          </a:bodyPr>
          <a:lstStyle/>
          <a:p>
            <a:r>
              <a:rPr lang="en-US" dirty="0"/>
              <a:t>Theme adjustment Button</a:t>
            </a:r>
            <a:endParaRPr lang="en-IN" dirty="0"/>
          </a:p>
        </p:txBody>
      </p:sp>
      <p:cxnSp>
        <p:nvCxnSpPr>
          <p:cNvPr id="25" name="Straight Arrow Connector 24">
            <a:extLst>
              <a:ext uri="{FF2B5EF4-FFF2-40B4-BE49-F238E27FC236}">
                <a16:creationId xmlns:a16="http://schemas.microsoft.com/office/drawing/2014/main" id="{F2164BDF-6F77-4796-0F2C-47DC368A14D3}"/>
              </a:ext>
            </a:extLst>
          </p:cNvPr>
          <p:cNvCxnSpPr/>
          <p:nvPr/>
        </p:nvCxnSpPr>
        <p:spPr>
          <a:xfrm>
            <a:off x="6705600" y="5665693"/>
            <a:ext cx="231289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CA9A8CBE-1B9F-CA04-C5B0-30CFE5AD2A3C}"/>
              </a:ext>
            </a:extLst>
          </p:cNvPr>
          <p:cNvSpPr txBox="1"/>
          <p:nvPr/>
        </p:nvSpPr>
        <p:spPr>
          <a:xfrm>
            <a:off x="9000565" y="5342093"/>
            <a:ext cx="2181412" cy="646331"/>
          </a:xfrm>
          <a:prstGeom prst="rect">
            <a:avLst/>
          </a:prstGeom>
          <a:noFill/>
        </p:spPr>
        <p:txBody>
          <a:bodyPr wrap="square" rtlCol="0">
            <a:spAutoFit/>
          </a:bodyPr>
          <a:lstStyle/>
          <a:p>
            <a:r>
              <a:rPr lang="en-US" dirty="0"/>
              <a:t>Personalized AI Chat Assistant</a:t>
            </a:r>
            <a:endParaRPr lang="en-IN" dirty="0"/>
          </a:p>
        </p:txBody>
      </p:sp>
      <p:sp>
        <p:nvSpPr>
          <p:cNvPr id="27" name="TextBox 26">
            <a:extLst>
              <a:ext uri="{FF2B5EF4-FFF2-40B4-BE49-F238E27FC236}">
                <a16:creationId xmlns:a16="http://schemas.microsoft.com/office/drawing/2014/main" id="{A2630B51-F35C-7687-4B1C-25F6DF61F3BB}"/>
              </a:ext>
            </a:extLst>
          </p:cNvPr>
          <p:cNvSpPr txBox="1"/>
          <p:nvPr/>
        </p:nvSpPr>
        <p:spPr>
          <a:xfrm>
            <a:off x="7216588" y="960336"/>
            <a:ext cx="2286000" cy="369332"/>
          </a:xfrm>
          <a:prstGeom prst="rect">
            <a:avLst/>
          </a:prstGeom>
          <a:noFill/>
        </p:spPr>
        <p:txBody>
          <a:bodyPr wrap="square" rtlCol="0">
            <a:spAutoFit/>
          </a:bodyPr>
          <a:lstStyle/>
          <a:p>
            <a:r>
              <a:rPr lang="en-US" dirty="0"/>
              <a:t>Menu Button</a:t>
            </a:r>
            <a:endParaRPr lang="en-IN" dirty="0"/>
          </a:p>
        </p:txBody>
      </p:sp>
      <p:cxnSp>
        <p:nvCxnSpPr>
          <p:cNvPr id="29" name="Connector: Elbow 28">
            <a:extLst>
              <a:ext uri="{FF2B5EF4-FFF2-40B4-BE49-F238E27FC236}">
                <a16:creationId xmlns:a16="http://schemas.microsoft.com/office/drawing/2014/main" id="{7127A470-D556-7242-7ACE-1A74DFC7034F}"/>
              </a:ext>
            </a:extLst>
          </p:cNvPr>
          <p:cNvCxnSpPr>
            <a:cxnSpLocks/>
          </p:cNvCxnSpPr>
          <p:nvPr/>
        </p:nvCxnSpPr>
        <p:spPr>
          <a:xfrm flipV="1">
            <a:off x="5710518" y="1117815"/>
            <a:ext cx="1586753" cy="548696"/>
          </a:xfrm>
          <a:prstGeom prst="bentConnector3">
            <a:avLst>
              <a:gd name="adj1" fmla="val -847"/>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2392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F5A3-7110-FC15-78FE-1BAF9A862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AE07A-1F87-3612-EC07-41EEDA391EE5}"/>
              </a:ext>
            </a:extLst>
          </p:cNvPr>
          <p:cNvSpPr>
            <a:spLocks noGrp="1"/>
          </p:cNvSpPr>
          <p:nvPr>
            <p:ph type="title"/>
          </p:nvPr>
        </p:nvSpPr>
        <p:spPr/>
        <p:txBody>
          <a:bodyPr/>
          <a:lstStyle/>
          <a:p>
            <a:r>
              <a:rPr lang="en-GB" dirty="0"/>
              <a:t>Outcomes / </a:t>
            </a:r>
            <a:r>
              <a:rPr lang="en-IN" dirty="0"/>
              <a:t>Results Obtained </a:t>
            </a:r>
          </a:p>
        </p:txBody>
      </p:sp>
      <p:pic>
        <p:nvPicPr>
          <p:cNvPr id="8" name="Picture 7">
            <a:extLst>
              <a:ext uri="{FF2B5EF4-FFF2-40B4-BE49-F238E27FC236}">
                <a16:creationId xmlns:a16="http://schemas.microsoft.com/office/drawing/2014/main" id="{5A7489BF-FC2B-6DF0-771E-132C7DAD27B7}"/>
              </a:ext>
            </a:extLst>
          </p:cNvPr>
          <p:cNvPicPr>
            <a:picLocks noChangeAspect="1"/>
          </p:cNvPicPr>
          <p:nvPr/>
        </p:nvPicPr>
        <p:blipFill>
          <a:blip r:embed="rId2"/>
          <a:stretch>
            <a:fillRect/>
          </a:stretch>
        </p:blipFill>
        <p:spPr>
          <a:xfrm>
            <a:off x="812800" y="1201271"/>
            <a:ext cx="10668000" cy="3944470"/>
          </a:xfrm>
          <a:prstGeom prst="rect">
            <a:avLst/>
          </a:prstGeom>
        </p:spPr>
      </p:pic>
      <p:sp>
        <p:nvSpPr>
          <p:cNvPr id="9" name="TextBox 8">
            <a:extLst>
              <a:ext uri="{FF2B5EF4-FFF2-40B4-BE49-F238E27FC236}">
                <a16:creationId xmlns:a16="http://schemas.microsoft.com/office/drawing/2014/main" id="{DC10EB36-2B1C-DE8A-EA1C-B563F336AD61}"/>
              </a:ext>
            </a:extLst>
          </p:cNvPr>
          <p:cNvSpPr txBox="1"/>
          <p:nvPr/>
        </p:nvSpPr>
        <p:spPr>
          <a:xfrm>
            <a:off x="2788024" y="5256910"/>
            <a:ext cx="6131858" cy="369332"/>
          </a:xfrm>
          <a:prstGeom prst="rect">
            <a:avLst/>
          </a:prstGeom>
          <a:noFill/>
        </p:spPr>
        <p:txBody>
          <a:bodyPr wrap="square" rtlCol="0">
            <a:spAutoFit/>
          </a:bodyPr>
          <a:lstStyle/>
          <a:p>
            <a:pPr algn="ctr"/>
            <a:r>
              <a:rPr lang="en-US" dirty="0"/>
              <a:t>Sample On How Range is Estimated.</a:t>
            </a:r>
            <a:endParaRPr lang="en-IN" dirty="0"/>
          </a:p>
        </p:txBody>
      </p:sp>
    </p:spTree>
    <p:extLst>
      <p:ext uri="{BB962C8B-B14F-4D97-AF65-F5344CB8AC3E}">
        <p14:creationId xmlns:p14="http://schemas.microsoft.com/office/powerpoint/2010/main" val="847024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2BA75-77A2-8BD8-4BE9-36AE4E454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7BAD8-4E85-982E-DBAB-7DFA6E446D7D}"/>
              </a:ext>
            </a:extLst>
          </p:cNvPr>
          <p:cNvSpPr>
            <a:spLocks noGrp="1"/>
          </p:cNvSpPr>
          <p:nvPr>
            <p:ph type="title"/>
          </p:nvPr>
        </p:nvSpPr>
        <p:spPr/>
        <p:txBody>
          <a:bodyPr/>
          <a:lstStyle/>
          <a:p>
            <a:r>
              <a:rPr lang="en-GB" dirty="0"/>
              <a:t>Outcomes / </a:t>
            </a:r>
            <a:r>
              <a:rPr lang="en-IN" dirty="0"/>
              <a:t>Results Obtained </a:t>
            </a:r>
          </a:p>
        </p:txBody>
      </p:sp>
      <p:pic>
        <p:nvPicPr>
          <p:cNvPr id="8" name="Picture 7">
            <a:extLst>
              <a:ext uri="{FF2B5EF4-FFF2-40B4-BE49-F238E27FC236}">
                <a16:creationId xmlns:a16="http://schemas.microsoft.com/office/drawing/2014/main" id="{EDA4BDE5-09C1-E8E4-21BE-621F0656AB96}"/>
              </a:ext>
            </a:extLst>
          </p:cNvPr>
          <p:cNvPicPr>
            <a:picLocks noChangeAspect="1"/>
          </p:cNvPicPr>
          <p:nvPr/>
        </p:nvPicPr>
        <p:blipFill>
          <a:blip r:embed="rId2"/>
          <a:stretch>
            <a:fillRect/>
          </a:stretch>
        </p:blipFill>
        <p:spPr>
          <a:xfrm>
            <a:off x="5916706" y="1057836"/>
            <a:ext cx="5564094" cy="4554402"/>
          </a:xfrm>
          <a:prstGeom prst="rect">
            <a:avLst/>
          </a:prstGeom>
        </p:spPr>
      </p:pic>
      <p:pic>
        <p:nvPicPr>
          <p:cNvPr id="10" name="Picture 9">
            <a:extLst>
              <a:ext uri="{FF2B5EF4-FFF2-40B4-BE49-F238E27FC236}">
                <a16:creationId xmlns:a16="http://schemas.microsoft.com/office/drawing/2014/main" id="{1A031967-1D7A-AC14-0786-EC60B400E6F8}"/>
              </a:ext>
            </a:extLst>
          </p:cNvPr>
          <p:cNvPicPr>
            <a:picLocks noChangeAspect="1"/>
          </p:cNvPicPr>
          <p:nvPr/>
        </p:nvPicPr>
        <p:blipFill>
          <a:blip r:embed="rId3"/>
          <a:stretch>
            <a:fillRect/>
          </a:stretch>
        </p:blipFill>
        <p:spPr>
          <a:xfrm>
            <a:off x="439270" y="1855695"/>
            <a:ext cx="4957482" cy="1905000"/>
          </a:xfrm>
          <a:prstGeom prst="rect">
            <a:avLst/>
          </a:prstGeom>
        </p:spPr>
      </p:pic>
      <p:cxnSp>
        <p:nvCxnSpPr>
          <p:cNvPr id="12" name="Connector: Elbow 11">
            <a:extLst>
              <a:ext uri="{FF2B5EF4-FFF2-40B4-BE49-F238E27FC236}">
                <a16:creationId xmlns:a16="http://schemas.microsoft.com/office/drawing/2014/main" id="{EAE3424F-6501-4742-4920-0FA2F67378D1}"/>
              </a:ext>
            </a:extLst>
          </p:cNvPr>
          <p:cNvCxnSpPr>
            <a:cxnSpLocks/>
            <a:endCxn id="8" idx="2"/>
          </p:cNvCxnSpPr>
          <p:nvPr/>
        </p:nvCxnSpPr>
        <p:spPr>
          <a:xfrm>
            <a:off x="1281953" y="3335037"/>
            <a:ext cx="7416800" cy="2277201"/>
          </a:xfrm>
          <a:prstGeom prst="bentConnector4">
            <a:avLst>
              <a:gd name="adj1" fmla="val 31245"/>
              <a:gd name="adj2" fmla="val 110039"/>
            </a:avLst>
          </a:prstGeom>
          <a:ln>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81304257-1E86-CD20-46F5-5D3DF60EBD5D}"/>
              </a:ext>
            </a:extLst>
          </p:cNvPr>
          <p:cNvSpPr txBox="1"/>
          <p:nvPr/>
        </p:nvSpPr>
        <p:spPr>
          <a:xfrm>
            <a:off x="8815294" y="5800164"/>
            <a:ext cx="2085788" cy="646331"/>
          </a:xfrm>
          <a:prstGeom prst="rect">
            <a:avLst/>
          </a:prstGeom>
          <a:noFill/>
        </p:spPr>
        <p:txBody>
          <a:bodyPr wrap="square" rtlCol="0">
            <a:spAutoFit/>
          </a:bodyPr>
          <a:lstStyle/>
          <a:p>
            <a:r>
              <a:rPr lang="en-US" dirty="0"/>
              <a:t>Map Integration (Dynamic)</a:t>
            </a:r>
            <a:endParaRPr lang="en-IN" dirty="0"/>
          </a:p>
        </p:txBody>
      </p:sp>
      <p:sp>
        <p:nvSpPr>
          <p:cNvPr id="17" name="Rectangle 16">
            <a:extLst>
              <a:ext uri="{FF2B5EF4-FFF2-40B4-BE49-F238E27FC236}">
                <a16:creationId xmlns:a16="http://schemas.microsoft.com/office/drawing/2014/main" id="{3DB292F8-4C7E-8F31-57E0-C3B29B5333E9}"/>
              </a:ext>
            </a:extLst>
          </p:cNvPr>
          <p:cNvSpPr/>
          <p:nvPr/>
        </p:nvSpPr>
        <p:spPr>
          <a:xfrm>
            <a:off x="537882" y="3128682"/>
            <a:ext cx="744071" cy="457200"/>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178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812800" y="1264024"/>
            <a:ext cx="10668000" cy="4814046"/>
          </a:xfrm>
        </p:spPr>
        <p:txBody>
          <a:bodyPr>
            <a:normAutofit/>
          </a:bodyPr>
          <a:lstStyle/>
          <a:p>
            <a:r>
              <a:rPr lang="en-US" sz="2000" b="1" dirty="0">
                <a:latin typeface="Cambria" panose="02040503050406030204" pitchFamily="18" charset="0"/>
                <a:ea typeface="Cambria" panose="02040503050406030204" pitchFamily="18" charset="0"/>
              </a:rPr>
              <a:t>"Charge Route" </a:t>
            </a:r>
            <a:r>
              <a:rPr lang="en-US" sz="2000" dirty="0">
                <a:latin typeface="Cambria" panose="02040503050406030204" pitchFamily="18" charset="0"/>
                <a:ea typeface="Cambria" panose="02040503050406030204" pitchFamily="18" charset="0"/>
              </a:rPr>
              <a:t>is a web application designed to assist electric vehicle (EV) owners in estimating their vehicle's range and locating nearby charging stations.</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Deals with range anxiety — the fear that an EV will run out of battery before reaching a charging station.</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Integrating user inputs with geospatial algorithms and Google Maps services, the app delivers real-time, accurate information on the closest charging points, alleviating range anxiety and enabling efficient trip planning. </a:t>
            </a:r>
          </a:p>
          <a:p>
            <a:pPr marL="0" indent="0">
              <a:buNone/>
            </a:pP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In addition to its core functionality, "Charge Route" promotes the adoption of EVs by making access to clean energy infrastructure more convenient, contributing to reduced carbon emissions and supporting eco-friendly urban mobility.</a:t>
            </a: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180FC-AB8F-04DC-3EAA-4266243B2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535BE-F96D-6FEA-432A-D23E57FC1EDB}"/>
              </a:ext>
            </a:extLst>
          </p:cNvPr>
          <p:cNvSpPr>
            <a:spLocks noGrp="1"/>
          </p:cNvSpPr>
          <p:nvPr>
            <p:ph type="title"/>
          </p:nvPr>
        </p:nvSpPr>
        <p:spPr/>
        <p:txBody>
          <a:bodyPr/>
          <a:lstStyle/>
          <a:p>
            <a:r>
              <a:rPr lang="en-GB" dirty="0"/>
              <a:t>Outcomes / </a:t>
            </a:r>
            <a:r>
              <a:rPr lang="en-IN" dirty="0"/>
              <a:t>Results Obtained </a:t>
            </a:r>
          </a:p>
        </p:txBody>
      </p:sp>
      <p:pic>
        <p:nvPicPr>
          <p:cNvPr id="8" name="Picture 7">
            <a:extLst>
              <a:ext uri="{FF2B5EF4-FFF2-40B4-BE49-F238E27FC236}">
                <a16:creationId xmlns:a16="http://schemas.microsoft.com/office/drawing/2014/main" id="{E87F8371-22D0-8D5C-56FB-1D6EEB4F544D}"/>
              </a:ext>
            </a:extLst>
          </p:cNvPr>
          <p:cNvPicPr>
            <a:picLocks noChangeAspect="1"/>
          </p:cNvPicPr>
          <p:nvPr/>
        </p:nvPicPr>
        <p:blipFill>
          <a:blip r:embed="rId2"/>
          <a:stretch>
            <a:fillRect/>
          </a:stretch>
        </p:blipFill>
        <p:spPr>
          <a:xfrm>
            <a:off x="4245632" y="1021976"/>
            <a:ext cx="3802335" cy="4814047"/>
          </a:xfrm>
          <a:prstGeom prst="rect">
            <a:avLst/>
          </a:prstGeom>
        </p:spPr>
      </p:pic>
      <p:pic>
        <p:nvPicPr>
          <p:cNvPr id="10" name="Picture 9">
            <a:extLst>
              <a:ext uri="{FF2B5EF4-FFF2-40B4-BE49-F238E27FC236}">
                <a16:creationId xmlns:a16="http://schemas.microsoft.com/office/drawing/2014/main" id="{5D3A429E-172A-E715-3DE1-ACC05E088F62}"/>
              </a:ext>
            </a:extLst>
          </p:cNvPr>
          <p:cNvPicPr>
            <a:picLocks noChangeAspect="1"/>
          </p:cNvPicPr>
          <p:nvPr/>
        </p:nvPicPr>
        <p:blipFill>
          <a:blip r:embed="rId3"/>
          <a:srcRect t="3000"/>
          <a:stretch/>
        </p:blipFill>
        <p:spPr>
          <a:xfrm>
            <a:off x="742951" y="1900518"/>
            <a:ext cx="3220285" cy="2608730"/>
          </a:xfrm>
          <a:prstGeom prst="rect">
            <a:avLst/>
          </a:prstGeom>
        </p:spPr>
      </p:pic>
      <p:sp>
        <p:nvSpPr>
          <p:cNvPr id="11" name="TextBox 10">
            <a:extLst>
              <a:ext uri="{FF2B5EF4-FFF2-40B4-BE49-F238E27FC236}">
                <a16:creationId xmlns:a16="http://schemas.microsoft.com/office/drawing/2014/main" id="{D1EC8A5D-6FAC-85B8-6ABB-704F8B1ED73E}"/>
              </a:ext>
            </a:extLst>
          </p:cNvPr>
          <p:cNvSpPr txBox="1"/>
          <p:nvPr/>
        </p:nvSpPr>
        <p:spPr>
          <a:xfrm>
            <a:off x="812800" y="4912659"/>
            <a:ext cx="3150436" cy="646331"/>
          </a:xfrm>
          <a:prstGeom prst="rect">
            <a:avLst/>
          </a:prstGeom>
          <a:noFill/>
        </p:spPr>
        <p:txBody>
          <a:bodyPr wrap="square" rtlCol="0">
            <a:spAutoFit/>
          </a:bodyPr>
          <a:lstStyle/>
          <a:p>
            <a:pPr algn="ctr"/>
            <a:r>
              <a:rPr lang="en-US" dirty="0"/>
              <a:t>Personalized AI Chat Assistant</a:t>
            </a:r>
            <a:endParaRPr lang="en-IN" dirty="0"/>
          </a:p>
        </p:txBody>
      </p:sp>
      <p:cxnSp>
        <p:nvCxnSpPr>
          <p:cNvPr id="13" name="Straight Arrow Connector 12">
            <a:extLst>
              <a:ext uri="{FF2B5EF4-FFF2-40B4-BE49-F238E27FC236}">
                <a16:creationId xmlns:a16="http://schemas.microsoft.com/office/drawing/2014/main" id="{8704C733-A2A0-B32D-BB79-E4146FEC9305}"/>
              </a:ext>
            </a:extLst>
          </p:cNvPr>
          <p:cNvCxnSpPr/>
          <p:nvPr/>
        </p:nvCxnSpPr>
        <p:spPr>
          <a:xfrm>
            <a:off x="3334871" y="3254188"/>
            <a:ext cx="11743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5" name="Picture 14">
            <a:extLst>
              <a:ext uri="{FF2B5EF4-FFF2-40B4-BE49-F238E27FC236}">
                <a16:creationId xmlns:a16="http://schemas.microsoft.com/office/drawing/2014/main" id="{CF637E41-42CE-90EA-0DB1-4422D4E3C606}"/>
              </a:ext>
            </a:extLst>
          </p:cNvPr>
          <p:cNvPicPr>
            <a:picLocks noChangeAspect="1"/>
          </p:cNvPicPr>
          <p:nvPr/>
        </p:nvPicPr>
        <p:blipFill>
          <a:blip r:embed="rId4"/>
          <a:stretch>
            <a:fillRect/>
          </a:stretch>
        </p:blipFill>
        <p:spPr>
          <a:xfrm>
            <a:off x="8330363" y="1021976"/>
            <a:ext cx="3331882" cy="4814047"/>
          </a:xfrm>
          <a:prstGeom prst="rect">
            <a:avLst/>
          </a:prstGeom>
        </p:spPr>
      </p:pic>
      <p:cxnSp>
        <p:nvCxnSpPr>
          <p:cNvPr id="17" name="Connector: Elbow 16">
            <a:extLst>
              <a:ext uri="{FF2B5EF4-FFF2-40B4-BE49-F238E27FC236}">
                <a16:creationId xmlns:a16="http://schemas.microsoft.com/office/drawing/2014/main" id="{D57B7C44-E673-E5F1-1A91-EB7BA32CF29A}"/>
              </a:ext>
            </a:extLst>
          </p:cNvPr>
          <p:cNvCxnSpPr>
            <a:cxnSpLocks/>
          </p:cNvCxnSpPr>
          <p:nvPr/>
        </p:nvCxnSpPr>
        <p:spPr>
          <a:xfrm rot="5400000" flipH="1" flipV="1">
            <a:off x="7220973" y="3597087"/>
            <a:ext cx="1653988" cy="1317812"/>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3473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FEAA-91B5-992D-74D5-30EC0AA70AF2}"/>
              </a:ext>
            </a:extLst>
          </p:cNvPr>
          <p:cNvSpPr>
            <a:spLocks noGrp="1"/>
          </p:cNvSpPr>
          <p:nvPr>
            <p:ph type="title"/>
          </p:nvPr>
        </p:nvSpPr>
        <p:spPr/>
        <p:txBody>
          <a:bodyPr/>
          <a:lstStyle/>
          <a:p>
            <a:r>
              <a:rPr lang="en-GB" dirty="0"/>
              <a:t>Outcomes / </a:t>
            </a:r>
            <a:r>
              <a:rPr lang="en-IN" dirty="0"/>
              <a:t>Results Obtained </a:t>
            </a:r>
          </a:p>
        </p:txBody>
      </p:sp>
      <p:pic>
        <p:nvPicPr>
          <p:cNvPr id="8" name="Picture 7">
            <a:extLst>
              <a:ext uri="{FF2B5EF4-FFF2-40B4-BE49-F238E27FC236}">
                <a16:creationId xmlns:a16="http://schemas.microsoft.com/office/drawing/2014/main" id="{FEF9A614-C562-4806-41B9-C45ADD939506}"/>
              </a:ext>
            </a:extLst>
          </p:cNvPr>
          <p:cNvPicPr>
            <a:picLocks noChangeAspect="1"/>
          </p:cNvPicPr>
          <p:nvPr/>
        </p:nvPicPr>
        <p:blipFill>
          <a:blip r:embed="rId2"/>
          <a:stretch>
            <a:fillRect/>
          </a:stretch>
        </p:blipFill>
        <p:spPr>
          <a:xfrm>
            <a:off x="812800" y="1066801"/>
            <a:ext cx="5494258" cy="4849906"/>
          </a:xfrm>
          <a:prstGeom prst="rect">
            <a:avLst/>
          </a:prstGeom>
        </p:spPr>
      </p:pic>
      <p:cxnSp>
        <p:nvCxnSpPr>
          <p:cNvPr id="10" name="Straight Connector 9">
            <a:extLst>
              <a:ext uri="{FF2B5EF4-FFF2-40B4-BE49-F238E27FC236}">
                <a16:creationId xmlns:a16="http://schemas.microsoft.com/office/drawing/2014/main" id="{CE222E7B-B89A-D864-4D88-86D145AEE822}"/>
              </a:ext>
            </a:extLst>
          </p:cNvPr>
          <p:cNvCxnSpPr/>
          <p:nvPr/>
        </p:nvCxnSpPr>
        <p:spPr>
          <a:xfrm>
            <a:off x="2375647" y="4473388"/>
            <a:ext cx="0" cy="1568824"/>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C479CB4-7618-053F-FDE1-D2021A34BB8E}"/>
              </a:ext>
            </a:extLst>
          </p:cNvPr>
          <p:cNvCxnSpPr>
            <a:cxnSpLocks/>
          </p:cNvCxnSpPr>
          <p:nvPr/>
        </p:nvCxnSpPr>
        <p:spPr>
          <a:xfrm>
            <a:off x="2375647" y="6042212"/>
            <a:ext cx="517263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1DCF27D6-F669-37FE-9336-1E92A8C79D73}"/>
              </a:ext>
            </a:extLst>
          </p:cNvPr>
          <p:cNvSpPr txBox="1"/>
          <p:nvPr/>
        </p:nvSpPr>
        <p:spPr>
          <a:xfrm>
            <a:off x="7491432" y="5781308"/>
            <a:ext cx="3065928" cy="646331"/>
          </a:xfrm>
          <a:prstGeom prst="rect">
            <a:avLst/>
          </a:prstGeom>
          <a:noFill/>
        </p:spPr>
        <p:txBody>
          <a:bodyPr wrap="square" rtlCol="0">
            <a:spAutoFit/>
          </a:bodyPr>
          <a:lstStyle/>
          <a:p>
            <a:r>
              <a:rPr lang="en-US" dirty="0"/>
              <a:t>If having an account sign in.</a:t>
            </a:r>
            <a:endParaRPr lang="en-IN" dirty="0"/>
          </a:p>
        </p:txBody>
      </p:sp>
      <p:cxnSp>
        <p:nvCxnSpPr>
          <p:cNvPr id="15" name="Straight Arrow Connector 14">
            <a:extLst>
              <a:ext uri="{FF2B5EF4-FFF2-40B4-BE49-F238E27FC236}">
                <a16:creationId xmlns:a16="http://schemas.microsoft.com/office/drawing/2014/main" id="{E4F45F7A-ACFD-E675-8441-64F1C700E4D6}"/>
              </a:ext>
            </a:extLst>
          </p:cNvPr>
          <p:cNvCxnSpPr>
            <a:cxnSpLocks/>
          </p:cNvCxnSpPr>
          <p:nvPr/>
        </p:nvCxnSpPr>
        <p:spPr>
          <a:xfrm>
            <a:off x="5145741" y="5029200"/>
            <a:ext cx="268941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B4E77172-86FB-D17B-3B86-1B1EFBDB396D}"/>
              </a:ext>
            </a:extLst>
          </p:cNvPr>
          <p:cNvSpPr txBox="1"/>
          <p:nvPr/>
        </p:nvSpPr>
        <p:spPr>
          <a:xfrm>
            <a:off x="7926296" y="4840066"/>
            <a:ext cx="2169458" cy="646331"/>
          </a:xfrm>
          <a:prstGeom prst="rect">
            <a:avLst/>
          </a:prstGeom>
          <a:noFill/>
        </p:spPr>
        <p:txBody>
          <a:bodyPr wrap="square" rtlCol="0">
            <a:spAutoFit/>
          </a:bodyPr>
          <a:lstStyle/>
          <a:p>
            <a:r>
              <a:rPr lang="en-US" dirty="0"/>
              <a:t>If you don’t have an account login.</a:t>
            </a:r>
            <a:endParaRPr lang="en-IN" dirty="0"/>
          </a:p>
        </p:txBody>
      </p:sp>
      <p:pic>
        <p:nvPicPr>
          <p:cNvPr id="19" name="Picture 18">
            <a:extLst>
              <a:ext uri="{FF2B5EF4-FFF2-40B4-BE49-F238E27FC236}">
                <a16:creationId xmlns:a16="http://schemas.microsoft.com/office/drawing/2014/main" id="{0F624736-CD37-1B79-A530-9C5BAB603B19}"/>
              </a:ext>
            </a:extLst>
          </p:cNvPr>
          <p:cNvPicPr>
            <a:picLocks noChangeAspect="1"/>
          </p:cNvPicPr>
          <p:nvPr/>
        </p:nvPicPr>
        <p:blipFill>
          <a:blip r:embed="rId3"/>
          <a:stretch>
            <a:fillRect/>
          </a:stretch>
        </p:blipFill>
        <p:spPr>
          <a:xfrm>
            <a:off x="6563972" y="1076692"/>
            <a:ext cx="4988546" cy="3657598"/>
          </a:xfrm>
          <a:prstGeom prst="rect">
            <a:avLst/>
          </a:prstGeom>
        </p:spPr>
      </p:pic>
      <p:cxnSp>
        <p:nvCxnSpPr>
          <p:cNvPr id="21" name="Connector: Elbow 20">
            <a:extLst>
              <a:ext uri="{FF2B5EF4-FFF2-40B4-BE49-F238E27FC236}">
                <a16:creationId xmlns:a16="http://schemas.microsoft.com/office/drawing/2014/main" id="{E0AED858-A962-8120-8053-2C711346BEF9}"/>
              </a:ext>
            </a:extLst>
          </p:cNvPr>
          <p:cNvCxnSpPr>
            <a:endCxn id="16" idx="3"/>
          </p:cNvCxnSpPr>
          <p:nvPr/>
        </p:nvCxnSpPr>
        <p:spPr>
          <a:xfrm rot="5400000">
            <a:off x="9808203" y="3979210"/>
            <a:ext cx="1471573" cy="89647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C0218270-4B08-A278-43CF-FDACA76EE552}"/>
              </a:ext>
            </a:extLst>
          </p:cNvPr>
          <p:cNvCxnSpPr>
            <a:cxnSpLocks/>
          </p:cNvCxnSpPr>
          <p:nvPr/>
        </p:nvCxnSpPr>
        <p:spPr>
          <a:xfrm rot="5400000">
            <a:off x="6461538" y="4985737"/>
            <a:ext cx="2173488" cy="268941"/>
          </a:xfrm>
          <a:prstGeom prst="bentConnector4">
            <a:avLst>
              <a:gd name="adj1" fmla="val 30605"/>
              <a:gd name="adj2" fmla="val 185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683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1B3A7-DAD6-82F5-5B5C-1565F47E0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53960-1C2C-7721-2CE0-D44B6CF89B0E}"/>
              </a:ext>
            </a:extLst>
          </p:cNvPr>
          <p:cNvSpPr>
            <a:spLocks noGrp="1"/>
          </p:cNvSpPr>
          <p:nvPr>
            <p:ph type="title"/>
          </p:nvPr>
        </p:nvSpPr>
        <p:spPr/>
        <p:txBody>
          <a:bodyPr/>
          <a:lstStyle/>
          <a:p>
            <a:r>
              <a:rPr lang="en-GB" dirty="0"/>
              <a:t>Outcomes / </a:t>
            </a:r>
            <a:r>
              <a:rPr lang="en-IN" dirty="0"/>
              <a:t>Results Obtained </a:t>
            </a:r>
          </a:p>
        </p:txBody>
      </p:sp>
      <p:pic>
        <p:nvPicPr>
          <p:cNvPr id="8" name="Picture 7">
            <a:extLst>
              <a:ext uri="{FF2B5EF4-FFF2-40B4-BE49-F238E27FC236}">
                <a16:creationId xmlns:a16="http://schemas.microsoft.com/office/drawing/2014/main" id="{28456AC0-C0B5-AE77-2CBC-494C54D34C82}"/>
              </a:ext>
            </a:extLst>
          </p:cNvPr>
          <p:cNvPicPr>
            <a:picLocks noChangeAspect="1"/>
          </p:cNvPicPr>
          <p:nvPr/>
        </p:nvPicPr>
        <p:blipFill>
          <a:blip r:embed="rId2"/>
          <a:stretch>
            <a:fillRect/>
          </a:stretch>
        </p:blipFill>
        <p:spPr>
          <a:xfrm>
            <a:off x="812800" y="1075764"/>
            <a:ext cx="5217459" cy="4356848"/>
          </a:xfrm>
          <a:prstGeom prst="rect">
            <a:avLst/>
          </a:prstGeom>
        </p:spPr>
      </p:pic>
      <p:sp>
        <p:nvSpPr>
          <p:cNvPr id="9" name="TextBox 8">
            <a:extLst>
              <a:ext uri="{FF2B5EF4-FFF2-40B4-BE49-F238E27FC236}">
                <a16:creationId xmlns:a16="http://schemas.microsoft.com/office/drawing/2014/main" id="{FF5DAB42-5A8C-0954-93B0-CB77EF093C86}"/>
              </a:ext>
            </a:extLst>
          </p:cNvPr>
          <p:cNvSpPr txBox="1"/>
          <p:nvPr/>
        </p:nvSpPr>
        <p:spPr>
          <a:xfrm>
            <a:off x="948765" y="5656730"/>
            <a:ext cx="4930588" cy="376518"/>
          </a:xfrm>
          <a:prstGeom prst="rect">
            <a:avLst/>
          </a:prstGeom>
          <a:noFill/>
        </p:spPr>
        <p:txBody>
          <a:bodyPr wrap="square" rtlCol="0">
            <a:spAutoFit/>
          </a:bodyPr>
          <a:lstStyle/>
          <a:p>
            <a:pPr algn="ctr"/>
            <a:r>
              <a:rPr lang="en-US" dirty="0"/>
              <a:t>Menu -&gt; About Us</a:t>
            </a:r>
            <a:endParaRPr lang="en-IN" dirty="0"/>
          </a:p>
        </p:txBody>
      </p:sp>
      <p:pic>
        <p:nvPicPr>
          <p:cNvPr id="11" name="Picture 10">
            <a:extLst>
              <a:ext uri="{FF2B5EF4-FFF2-40B4-BE49-F238E27FC236}">
                <a16:creationId xmlns:a16="http://schemas.microsoft.com/office/drawing/2014/main" id="{ACCD67DA-EC5F-E516-9A45-59681859B43D}"/>
              </a:ext>
            </a:extLst>
          </p:cNvPr>
          <p:cNvPicPr>
            <a:picLocks noChangeAspect="1"/>
          </p:cNvPicPr>
          <p:nvPr/>
        </p:nvPicPr>
        <p:blipFill>
          <a:blip r:embed="rId3"/>
          <a:stretch>
            <a:fillRect/>
          </a:stretch>
        </p:blipFill>
        <p:spPr>
          <a:xfrm>
            <a:off x="6263341" y="1071282"/>
            <a:ext cx="5217459" cy="4356848"/>
          </a:xfrm>
          <a:prstGeom prst="rect">
            <a:avLst/>
          </a:prstGeom>
        </p:spPr>
      </p:pic>
      <p:sp>
        <p:nvSpPr>
          <p:cNvPr id="12" name="TextBox 11">
            <a:extLst>
              <a:ext uri="{FF2B5EF4-FFF2-40B4-BE49-F238E27FC236}">
                <a16:creationId xmlns:a16="http://schemas.microsoft.com/office/drawing/2014/main" id="{31FF4BDC-2838-1678-55FE-CABA96DF41CF}"/>
              </a:ext>
            </a:extLst>
          </p:cNvPr>
          <p:cNvSpPr txBox="1"/>
          <p:nvPr/>
        </p:nvSpPr>
        <p:spPr>
          <a:xfrm>
            <a:off x="6406776" y="5598459"/>
            <a:ext cx="4930588" cy="376518"/>
          </a:xfrm>
          <a:prstGeom prst="rect">
            <a:avLst/>
          </a:prstGeom>
          <a:noFill/>
        </p:spPr>
        <p:txBody>
          <a:bodyPr wrap="square" rtlCol="0">
            <a:spAutoFit/>
          </a:bodyPr>
          <a:lstStyle/>
          <a:p>
            <a:pPr algn="r"/>
            <a:r>
              <a:rPr lang="en-US" dirty="0"/>
              <a:t>Menu -&gt; Contact Us</a:t>
            </a:r>
            <a:endParaRPr lang="en-IN" dirty="0"/>
          </a:p>
        </p:txBody>
      </p:sp>
      <p:sp>
        <p:nvSpPr>
          <p:cNvPr id="13" name="Rectangle 12">
            <a:extLst>
              <a:ext uri="{FF2B5EF4-FFF2-40B4-BE49-F238E27FC236}">
                <a16:creationId xmlns:a16="http://schemas.microsoft.com/office/drawing/2014/main" id="{380A8AEF-CC85-FCF5-A66C-6FA89B3FF3A7}"/>
              </a:ext>
            </a:extLst>
          </p:cNvPr>
          <p:cNvSpPr/>
          <p:nvPr/>
        </p:nvSpPr>
        <p:spPr>
          <a:xfrm>
            <a:off x="4867835" y="2026024"/>
            <a:ext cx="215153" cy="38548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CC1B747A-B655-AF9F-CD0B-FFF7DFE8DB70}"/>
              </a:ext>
            </a:extLst>
          </p:cNvPr>
          <p:cNvSpPr/>
          <p:nvPr/>
        </p:nvSpPr>
        <p:spPr>
          <a:xfrm>
            <a:off x="10318376" y="2173941"/>
            <a:ext cx="215153" cy="38548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C30F4569-A056-4B3C-F938-772FB0723C1E}"/>
              </a:ext>
            </a:extLst>
          </p:cNvPr>
          <p:cNvCxnSpPr>
            <a:cxnSpLocks/>
            <a:endCxn id="12" idx="3"/>
          </p:cNvCxnSpPr>
          <p:nvPr/>
        </p:nvCxnSpPr>
        <p:spPr>
          <a:xfrm rot="16200000" flipH="1">
            <a:off x="9268011" y="3717364"/>
            <a:ext cx="3227295" cy="911412"/>
          </a:xfrm>
          <a:prstGeom prst="bentConnector4">
            <a:avLst>
              <a:gd name="adj1" fmla="val 47083"/>
              <a:gd name="adj2" fmla="val 12508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 name="Connector: Elbow 19">
            <a:extLst>
              <a:ext uri="{FF2B5EF4-FFF2-40B4-BE49-F238E27FC236}">
                <a16:creationId xmlns:a16="http://schemas.microsoft.com/office/drawing/2014/main" id="{598E8B07-A349-623D-3EA0-26CCA92686D4}"/>
              </a:ext>
            </a:extLst>
          </p:cNvPr>
          <p:cNvCxnSpPr>
            <a:cxnSpLocks/>
          </p:cNvCxnSpPr>
          <p:nvPr/>
        </p:nvCxnSpPr>
        <p:spPr>
          <a:xfrm rot="5400000">
            <a:off x="2559422" y="3294531"/>
            <a:ext cx="3299015" cy="1532964"/>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744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783C-71D9-0E95-7E9B-702550234C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C1D4E-E7F3-BCFF-EB6D-1B0B4D6482BD}"/>
              </a:ext>
            </a:extLst>
          </p:cNvPr>
          <p:cNvSpPr>
            <a:spLocks noGrp="1"/>
          </p:cNvSpPr>
          <p:nvPr>
            <p:ph type="title"/>
          </p:nvPr>
        </p:nvSpPr>
        <p:spPr/>
        <p:txBody>
          <a:bodyPr/>
          <a:lstStyle/>
          <a:p>
            <a:r>
              <a:rPr lang="en-GB" dirty="0"/>
              <a:t>Outcomes</a:t>
            </a:r>
            <a:endParaRPr lang="en-IN" dirty="0"/>
          </a:p>
        </p:txBody>
      </p:sp>
      <p:sp>
        <p:nvSpPr>
          <p:cNvPr id="3" name="Content Placeholder 2">
            <a:extLst>
              <a:ext uri="{FF2B5EF4-FFF2-40B4-BE49-F238E27FC236}">
                <a16:creationId xmlns:a16="http://schemas.microsoft.com/office/drawing/2014/main" id="{6DEC6AC5-8D93-CC6E-DCCD-C5E8668132A2}"/>
              </a:ext>
            </a:extLst>
          </p:cNvPr>
          <p:cNvSpPr>
            <a:spLocks noGrp="1"/>
          </p:cNvSpPr>
          <p:nvPr>
            <p:ph idx="1"/>
          </p:nvPr>
        </p:nvSpPr>
        <p:spPr>
          <a:xfrm>
            <a:off x="812800" y="1038018"/>
            <a:ext cx="10668000" cy="4952997"/>
          </a:xfrm>
        </p:spPr>
        <p:txBody>
          <a:bodyPr/>
          <a:lstStyle/>
          <a:p>
            <a:pPr marL="0" indent="0">
              <a:buNone/>
            </a:pPr>
            <a:endParaRPr lang="en-IN" sz="800" dirty="0">
              <a:latin typeface="Cambria" panose="02040503050406030204" pitchFamily="18" charset="0"/>
              <a:ea typeface="Cambria" panose="02040503050406030204" pitchFamily="18" charset="0"/>
            </a:endParaRP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Reliable EV Range Estimation.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Efficient Charging Station Location.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Improved User Convenience                          </a:t>
            </a:r>
            <a:r>
              <a:rPr lang="en-IN" sz="1600" b="1" dirty="0">
                <a:latin typeface="Cambria" panose="02040503050406030204" pitchFamily="18" charset="0"/>
                <a:ea typeface="Cambria" panose="02040503050406030204" pitchFamily="18" charset="0"/>
              </a:rPr>
              <a:t>This project aims to counter the major problem related to EV</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Reduced Range Anxiety</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Support for Sustainable Transportation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Enhanced EV Adoption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Foundation for Future Development.</a:t>
            </a:r>
          </a:p>
          <a:p>
            <a:pPr marL="0" indent="0">
              <a:buNone/>
            </a:pPr>
            <a:endParaRPr lang="en-IN" dirty="0"/>
          </a:p>
          <a:p>
            <a:pPr marL="0" indent="0">
              <a:buNone/>
            </a:pPr>
            <a:endParaRPr lang="en-IN" dirty="0"/>
          </a:p>
        </p:txBody>
      </p:sp>
      <p:pic>
        <p:nvPicPr>
          <p:cNvPr id="1026" name="Picture 2" descr="Recharging the Electric Vehicle Market - Harris Poll">
            <a:extLst>
              <a:ext uri="{FF2B5EF4-FFF2-40B4-BE49-F238E27FC236}">
                <a16:creationId xmlns:a16="http://schemas.microsoft.com/office/drawing/2014/main" id="{14C5A064-A8D6-244D-789E-9415FF68AE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t="6243" r="4730" b="14869"/>
          <a:stretch/>
        </p:blipFill>
        <p:spPr bwMode="auto">
          <a:xfrm>
            <a:off x="5285196" y="3053751"/>
            <a:ext cx="6820540" cy="283374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Up 3">
            <a:extLst>
              <a:ext uri="{FF2B5EF4-FFF2-40B4-BE49-F238E27FC236}">
                <a16:creationId xmlns:a16="http://schemas.microsoft.com/office/drawing/2014/main" id="{E7663D4F-3C8C-6089-54A7-B3FCDBD90A22}"/>
              </a:ext>
            </a:extLst>
          </p:cNvPr>
          <p:cNvSpPr/>
          <p:nvPr/>
        </p:nvSpPr>
        <p:spPr>
          <a:xfrm>
            <a:off x="6346166" y="2370914"/>
            <a:ext cx="322053" cy="1158642"/>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832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a:xfrm>
            <a:off x="751457" y="1056018"/>
            <a:ext cx="10729343" cy="5051484"/>
          </a:xfrm>
        </p:spPr>
        <p:txBody>
          <a:bodyPr>
            <a:normAutofit/>
          </a:bodyPr>
          <a:lstStyle/>
          <a:p>
            <a:pPr eaLnBrk="0" fontAlgn="base" hangingPunct="0">
              <a:spcBef>
                <a:spcPct val="0"/>
              </a:spcBef>
              <a:spcAft>
                <a:spcPct val="0"/>
              </a:spcAft>
            </a:pPr>
            <a:endParaRPr lang="en-US" altLang="en-US" sz="2000" dirty="0">
              <a:latin typeface="Cambria" panose="02040503050406030204" pitchFamily="18" charset="0"/>
              <a:ea typeface="Cambria" panose="02040503050406030204" pitchFamily="18" charset="0"/>
            </a:endParaRPr>
          </a:p>
          <a:p>
            <a:pPr eaLnBrk="0" fontAlgn="base" hangingPunct="0">
              <a:spcBef>
                <a:spcPct val="0"/>
              </a:spcBef>
              <a:spcAft>
                <a:spcPct val="0"/>
              </a:spcAft>
            </a:pPr>
            <a:r>
              <a:rPr lang="en-US" altLang="en-US" sz="2000" dirty="0">
                <a:latin typeface="Cambria" panose="02040503050406030204" pitchFamily="18" charset="0"/>
                <a:ea typeface="Cambria" panose="02040503050406030204" pitchFamily="18" charset="0"/>
              </a:rPr>
              <a:t>The "Charge Route" web application plays a crucial role in supporting electric vehicle (EV) users by addressing the widespread issue of range anxiety. Through its advanced features—such as precise range estimation and a real-time charging station locator—the app significantly enhances the overall EV ownership experience.</a:t>
            </a:r>
          </a:p>
          <a:p>
            <a:pPr marL="0"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By seamlessly integrating cutting-edge geospatial algorithms with an intuitive, user-friendly interface and the Google Maps API, "Charge Route" not only fosters sustainable urban mobility but also contributes to the global transition toward cleaner energy solutions.</a:t>
            </a:r>
          </a:p>
          <a:p>
            <a:pPr marL="0"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As the adoption of electric vehicles continues to accelerate, "Charge Route" is strategically positioned to facilitate this shift, ensuring that EV owners can travel with confidence and convenience.</a:t>
            </a:r>
          </a:p>
          <a:p>
            <a:pPr marL="0" indent="0" algn="just">
              <a:buNone/>
            </a:pPr>
            <a:endParaRPr lang="en-US" sz="2000" dirty="0">
              <a:latin typeface="Cambria" panose="02040503050406030204" pitchFamily="18" charset="0"/>
              <a:ea typeface="Cambria" panose="02040503050406030204" pitchFamily="18" charset="0"/>
            </a:endParaRPr>
          </a:p>
          <a:p>
            <a:endParaRPr lang="en-GB" sz="2000" dirty="0"/>
          </a:p>
        </p:txBody>
      </p:sp>
    </p:spTree>
    <p:extLst>
      <p:ext uri="{BB962C8B-B14F-4D97-AF65-F5344CB8AC3E}">
        <p14:creationId xmlns:p14="http://schemas.microsoft.com/office/powerpoint/2010/main" val="223857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762000" y="1171575"/>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762000" y="1171575"/>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err="1">
                <a:latin typeface="Cambria" panose="02040503050406030204" pitchFamily="18" charset="0"/>
                <a:ea typeface="Cambria" panose="02040503050406030204" pitchFamily="18" charset="0"/>
                <a:hlinkClick r:id="rId3"/>
              </a:rPr>
              <a:t>ChargeRoute</a:t>
            </a:r>
            <a:r>
              <a:rPr lang="en-US" dirty="0">
                <a:latin typeface="Cambria" panose="02040503050406030204" pitchFamily="18" charset="0"/>
                <a:ea typeface="Cambria" panose="02040503050406030204" pitchFamily="18" charset="0"/>
                <a:hlinkClick r:id="rId3"/>
              </a:rPr>
              <a:t> Git</a:t>
            </a: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44B8E53B-EBD4-FA5F-3426-C45407AA9DA1}"/>
              </a:ext>
            </a:extLst>
          </p:cNvPr>
          <p:cNvPicPr>
            <a:picLocks noChangeAspect="1"/>
          </p:cNvPicPr>
          <p:nvPr/>
        </p:nvPicPr>
        <p:blipFill>
          <a:blip r:embed="rId4"/>
          <a:stretch>
            <a:fillRect/>
          </a:stretch>
        </p:blipFill>
        <p:spPr>
          <a:xfrm>
            <a:off x="711200" y="1683293"/>
            <a:ext cx="10527526" cy="4076019"/>
          </a:xfrm>
          <a:prstGeom prst="rect">
            <a:avLst/>
          </a:prstGeom>
        </p:spPr>
      </p:pic>
    </p:spTree>
    <p:extLst>
      <p:ext uri="{BB962C8B-B14F-4D97-AF65-F5344CB8AC3E}">
        <p14:creationId xmlns:p14="http://schemas.microsoft.com/office/powerpoint/2010/main" val="403481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marL="609600" indent="-457200">
              <a:spcBef>
                <a:spcPts val="0"/>
              </a:spcBef>
              <a:buFont typeface="+mj-lt"/>
              <a:buAutoNum type="arabicPeriod"/>
            </a:pPr>
            <a:r>
              <a:rPr lang="en-IN" sz="2000" b="1" dirty="0">
                <a:latin typeface="Cambria" panose="02040503050406030204" pitchFamily="18" charset="0"/>
                <a:ea typeface="Cambria" panose="02040503050406030204" pitchFamily="18" charset="0"/>
              </a:rPr>
              <a:t>Tiwary, A., Mishra, S., &amp; Kumar, U. (2024). </a:t>
            </a:r>
            <a:r>
              <a:rPr lang="en-IN" sz="2000" dirty="0">
                <a:latin typeface="Cambria" panose="02040503050406030204" pitchFamily="18" charset="0"/>
                <a:ea typeface="Cambria" panose="02040503050406030204" pitchFamily="18" charset="0"/>
              </a:rPr>
              <a:t>Electric vehicle range estimation based on driving behaviour employing long short-term memory neural network. </a:t>
            </a:r>
            <a:r>
              <a:rPr lang="en-IN" sz="2000" i="1" dirty="0">
                <a:latin typeface="Cambria" panose="02040503050406030204" pitchFamily="18" charset="0"/>
                <a:ea typeface="Cambria" panose="02040503050406030204" pitchFamily="18" charset="0"/>
              </a:rPr>
              <a:t>2024 International Symposium on Power Electronics, Electrical Drives, Automation and Motion (SPEEDAM)</a:t>
            </a:r>
            <a:r>
              <a:rPr lang="en-IN" sz="2000" dirty="0">
                <a:latin typeface="Cambria" panose="02040503050406030204" pitchFamily="18" charset="0"/>
                <a:ea typeface="Cambria" panose="02040503050406030204" pitchFamily="18" charset="0"/>
              </a:rPr>
              <a:t>, 551-555. </a:t>
            </a:r>
            <a:r>
              <a:rPr lang="en-IN" sz="2000" dirty="0">
                <a:latin typeface="Cambria" panose="02040503050406030204" pitchFamily="18" charset="0"/>
                <a:ea typeface="Cambria" panose="02040503050406030204" pitchFamily="18" charset="0"/>
                <a:hlinkClick r:id="rId3"/>
              </a:rPr>
              <a:t>https://doi.org/10.1109/SPEEDAM61530.2024.10609085</a:t>
            </a:r>
            <a:endParaRPr lang="en-IN" sz="2000" dirty="0">
              <a:latin typeface="Cambria" panose="02040503050406030204" pitchFamily="18" charset="0"/>
              <a:ea typeface="Cambria" panose="02040503050406030204" pitchFamily="18" charset="0"/>
            </a:endParaRPr>
          </a:p>
          <a:p>
            <a:pPr marL="152400" indent="0">
              <a:spcBef>
                <a:spcPts val="0"/>
              </a:spcBef>
              <a:buNone/>
            </a:pPr>
            <a:endParaRPr lang="en-IN" sz="2000" b="1"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r>
              <a:rPr lang="en-US" sz="2000" b="1" dirty="0">
                <a:latin typeface="Cambria" panose="02040503050406030204" pitchFamily="18" charset="0"/>
                <a:ea typeface="Cambria" panose="02040503050406030204" pitchFamily="18" charset="0"/>
              </a:rPr>
              <a:t>Shekhar, A., Prasanth, V., Bauer, P., &amp; </a:t>
            </a:r>
            <a:r>
              <a:rPr lang="en-US" sz="2000" b="1" dirty="0" err="1">
                <a:latin typeface="Cambria" panose="02040503050406030204" pitchFamily="18" charset="0"/>
                <a:ea typeface="Cambria" panose="02040503050406030204" pitchFamily="18" charset="0"/>
              </a:rPr>
              <a:t>Bolech</a:t>
            </a:r>
            <a:r>
              <a:rPr lang="en-US" sz="2000" b="1" dirty="0">
                <a:latin typeface="Cambria" panose="02040503050406030204" pitchFamily="18" charset="0"/>
                <a:ea typeface="Cambria" panose="02040503050406030204" pitchFamily="18" charset="0"/>
              </a:rPr>
              <a:t>, M. (2015). </a:t>
            </a:r>
            <a:r>
              <a:rPr lang="en-US" sz="2000" dirty="0">
                <a:latin typeface="Cambria" panose="02040503050406030204" pitchFamily="18" charset="0"/>
                <a:ea typeface="Cambria" panose="02040503050406030204" pitchFamily="18" charset="0"/>
              </a:rPr>
              <a:t>Generic methodology for driving range estimation of electric vehicle with on-road charging. </a:t>
            </a:r>
            <a:r>
              <a:rPr lang="en-US" sz="2000" i="1" dirty="0">
                <a:latin typeface="Cambria" panose="02040503050406030204" pitchFamily="18" charset="0"/>
                <a:ea typeface="Cambria" panose="02040503050406030204" pitchFamily="18" charset="0"/>
              </a:rPr>
              <a:t>2015 IEEE Transportation Electrification Conference and Expo (ITEC)</a:t>
            </a:r>
            <a:r>
              <a:rPr lang="en-US" sz="2000" dirty="0">
                <a:latin typeface="Cambria" panose="02040503050406030204" pitchFamily="18" charset="0"/>
                <a:ea typeface="Cambria" panose="02040503050406030204" pitchFamily="18" charset="0"/>
              </a:rPr>
              <a:t>, 1-8. </a:t>
            </a:r>
            <a:r>
              <a:rPr lang="en-US" sz="2000" dirty="0">
                <a:latin typeface="Cambria" panose="02040503050406030204" pitchFamily="18" charset="0"/>
                <a:ea typeface="Cambria" panose="02040503050406030204" pitchFamily="18" charset="0"/>
                <a:hlinkClick r:id="rId4"/>
              </a:rPr>
              <a:t>https://doi.org/10.1109/ITEC.2015.7165763</a:t>
            </a:r>
            <a:endParaRPr lang="en-US" sz="2000"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endParaRPr lang="en-US" sz="2000"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r>
              <a:rPr lang="en-IN" sz="2000" b="1" dirty="0" err="1">
                <a:latin typeface="Cambria" panose="02040503050406030204" pitchFamily="18" charset="0"/>
                <a:ea typeface="Cambria" panose="02040503050406030204" pitchFamily="18" charset="0"/>
              </a:rPr>
              <a:t>Sağlam</a:t>
            </a:r>
            <a:r>
              <a:rPr lang="en-IN" sz="2000" b="1" dirty="0">
                <a:latin typeface="Cambria" panose="02040503050406030204" pitchFamily="18" charset="0"/>
                <a:ea typeface="Cambria" panose="02040503050406030204" pitchFamily="18" charset="0"/>
              </a:rPr>
              <a:t>, B., </a:t>
            </a:r>
            <a:r>
              <a:rPr lang="en-IN" sz="2000" b="1" dirty="0" err="1">
                <a:latin typeface="Cambria" panose="02040503050406030204" pitchFamily="18" charset="0"/>
                <a:ea typeface="Cambria" panose="02040503050406030204" pitchFamily="18" charset="0"/>
              </a:rPr>
              <a:t>Bostancı</a:t>
            </a:r>
            <a:r>
              <a:rPr lang="en-IN" sz="2000" b="1" dirty="0">
                <a:latin typeface="Cambria" panose="02040503050406030204" pitchFamily="18" charset="0"/>
                <a:ea typeface="Cambria" panose="02040503050406030204" pitchFamily="18" charset="0"/>
              </a:rPr>
              <a:t>, E., &amp; </a:t>
            </a:r>
            <a:r>
              <a:rPr lang="en-IN" sz="2000" b="1" dirty="0" err="1">
                <a:latin typeface="Cambria" panose="02040503050406030204" pitchFamily="18" charset="0"/>
                <a:ea typeface="Cambria" panose="02040503050406030204" pitchFamily="18" charset="0"/>
              </a:rPr>
              <a:t>Göl</a:t>
            </a:r>
            <a:r>
              <a:rPr lang="en-IN" sz="2000" b="1" dirty="0">
                <a:latin typeface="Cambria" panose="02040503050406030204" pitchFamily="18" charset="0"/>
                <a:ea typeface="Cambria" panose="02040503050406030204" pitchFamily="18" charset="0"/>
              </a:rPr>
              <a:t>, M. (2021). </a:t>
            </a:r>
            <a:r>
              <a:rPr lang="en-IN" sz="2000" dirty="0">
                <a:latin typeface="Cambria" panose="02040503050406030204" pitchFamily="18" charset="0"/>
                <a:ea typeface="Cambria" panose="02040503050406030204" pitchFamily="18" charset="0"/>
              </a:rPr>
              <a:t>Parameter estimation of electric vehicles for improved range prediction. </a:t>
            </a:r>
            <a:r>
              <a:rPr lang="en-IN" sz="2000" i="1" dirty="0">
                <a:latin typeface="Cambria" panose="02040503050406030204" pitchFamily="18" charset="0"/>
                <a:ea typeface="Cambria" panose="02040503050406030204" pitchFamily="18" charset="0"/>
              </a:rPr>
              <a:t>2021 IEEE PES Innovative Smart Grid Technologies Europe (ISGT Europe)</a:t>
            </a:r>
            <a:r>
              <a:rPr lang="en-IN" sz="2000" dirty="0">
                <a:latin typeface="Cambria" panose="02040503050406030204" pitchFamily="18" charset="0"/>
                <a:ea typeface="Cambria" panose="02040503050406030204" pitchFamily="18" charset="0"/>
              </a:rPr>
              <a:t>, 1-5. </a:t>
            </a:r>
            <a:r>
              <a:rPr lang="en-IN" sz="2000" dirty="0">
                <a:latin typeface="Cambria" panose="02040503050406030204" pitchFamily="18" charset="0"/>
                <a:ea typeface="Cambria" panose="02040503050406030204" pitchFamily="18" charset="0"/>
                <a:hlinkClick r:id="rId5"/>
              </a:rPr>
              <a:t>https://doi.org/10.1109/ISGTEurope52324.2021.9640048</a:t>
            </a:r>
            <a:endParaRPr lang="en-US" sz="2000"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endParaRPr lang="en-IN" sz="2000" dirty="0">
              <a:latin typeface="Cambria" panose="02040503050406030204" pitchFamily="18" charset="0"/>
              <a:ea typeface="Cambria" panose="02040503050406030204" pitchFamily="18" charset="0"/>
            </a:endParaRPr>
          </a:p>
          <a:p>
            <a:pPr marL="152400" indent="0">
              <a:spcBef>
                <a:spcPts val="0"/>
              </a:spcBef>
              <a:buNone/>
            </a:pPr>
            <a:endParaRPr sz="2000" dirty="0">
              <a:latin typeface="Cambria" panose="02040503050406030204" pitchFamily="18" charset="0"/>
              <a:ea typeface="Cambria" panose="020405030504060302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descr="sdg-chart - Cambium LLP">
            <a:extLst>
              <a:ext uri="{FF2B5EF4-FFF2-40B4-BE49-F238E27FC236}">
                <a16:creationId xmlns:a16="http://schemas.microsoft.com/office/drawing/2014/main" id="{C2BD99DD-54F3-3503-BFA2-FBC9C77E8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028202"/>
            <a:ext cx="5878664"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2F3511-212E-EC51-8AC0-768B6C3FE20F}"/>
              </a:ext>
            </a:extLst>
          </p:cNvPr>
          <p:cNvSpPr txBox="1"/>
          <p:nvPr/>
        </p:nvSpPr>
        <p:spPr>
          <a:xfrm>
            <a:off x="6789088" y="1028202"/>
            <a:ext cx="5033176" cy="535531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The "Charge Route" app aligns with the following SDGs:</a:t>
            </a:r>
          </a:p>
          <a:p>
            <a:pPr marL="342900" indent="-342900">
              <a:buFont typeface="+mj-lt"/>
              <a:buAutoNum type="arabicPeriod"/>
            </a:pPr>
            <a:r>
              <a:rPr lang="en-US" b="1" dirty="0">
                <a:latin typeface="Cambria" panose="02040503050406030204" pitchFamily="18" charset="0"/>
                <a:ea typeface="Cambria" panose="02040503050406030204" pitchFamily="18" charset="0"/>
              </a:rPr>
              <a:t>SDG 7</a:t>
            </a:r>
            <a:r>
              <a:rPr lang="en-US" dirty="0">
                <a:latin typeface="Cambria" panose="02040503050406030204" pitchFamily="18" charset="0"/>
                <a:ea typeface="Cambria" panose="02040503050406030204" pitchFamily="18" charset="0"/>
              </a:rPr>
              <a:t>: By supporting the use of EVs and providing easy access to charging, it promotes clean energy.</a:t>
            </a:r>
          </a:p>
          <a:p>
            <a:pPr marL="342900" indent="-342900">
              <a:buFont typeface="+mj-lt"/>
              <a:buAutoNum type="arabicPeriod"/>
            </a:pPr>
            <a:r>
              <a:rPr lang="en-US" b="1" dirty="0">
                <a:latin typeface="Cambria" panose="02040503050406030204" pitchFamily="18" charset="0"/>
                <a:ea typeface="Cambria" panose="02040503050406030204" pitchFamily="18" charset="0"/>
              </a:rPr>
              <a:t>SDG 9</a:t>
            </a:r>
            <a:r>
              <a:rPr lang="en-US" dirty="0">
                <a:latin typeface="Cambria" panose="02040503050406030204" pitchFamily="18" charset="0"/>
                <a:ea typeface="Cambria" panose="02040503050406030204" pitchFamily="18" charset="0"/>
              </a:rPr>
              <a:t>: The app's innovative use of geospatial technologies supports sustainable infrastructure and urban planning.</a:t>
            </a:r>
          </a:p>
          <a:p>
            <a:pPr marL="342900" indent="-342900">
              <a:buFont typeface="+mj-lt"/>
              <a:buAutoNum type="arabicPeriod"/>
            </a:pPr>
            <a:r>
              <a:rPr lang="en-US" b="1" dirty="0">
                <a:latin typeface="Cambria" panose="02040503050406030204" pitchFamily="18" charset="0"/>
                <a:ea typeface="Cambria" panose="02040503050406030204" pitchFamily="18" charset="0"/>
              </a:rPr>
              <a:t>SDG 11</a:t>
            </a:r>
            <a:r>
              <a:rPr lang="en-US" dirty="0">
                <a:latin typeface="Cambria" panose="02040503050406030204" pitchFamily="18" charset="0"/>
                <a:ea typeface="Cambria" panose="02040503050406030204" pitchFamily="18" charset="0"/>
              </a:rPr>
              <a:t>: It helps make cities cleaner and more sustainable by encouraging EV adoption.</a:t>
            </a:r>
          </a:p>
          <a:p>
            <a:pPr marL="342900" indent="-342900">
              <a:buFont typeface="+mj-lt"/>
              <a:buAutoNum type="arabicPeriod"/>
            </a:pPr>
            <a:r>
              <a:rPr lang="en-US" b="1" dirty="0">
                <a:latin typeface="Cambria" panose="02040503050406030204" pitchFamily="18" charset="0"/>
                <a:ea typeface="Cambria" panose="02040503050406030204" pitchFamily="18" charset="0"/>
              </a:rPr>
              <a:t>SDG 12</a:t>
            </a:r>
            <a:r>
              <a:rPr lang="en-US" dirty="0">
                <a:latin typeface="Cambria" panose="02040503050406030204" pitchFamily="18" charset="0"/>
                <a:ea typeface="Cambria" panose="02040503050406030204" pitchFamily="18" charset="0"/>
              </a:rPr>
              <a:t>: By optimizing routes and charging habits, it encourages responsible energy consumption.</a:t>
            </a:r>
          </a:p>
          <a:p>
            <a:pPr marL="342900" indent="-342900">
              <a:buFont typeface="+mj-lt"/>
              <a:buAutoNum type="arabicPeriod"/>
            </a:pPr>
            <a:r>
              <a:rPr lang="en-US" b="1" dirty="0">
                <a:latin typeface="Cambria" panose="02040503050406030204" pitchFamily="18" charset="0"/>
                <a:ea typeface="Cambria" panose="02040503050406030204" pitchFamily="18" charset="0"/>
              </a:rPr>
              <a:t>SDG 13</a:t>
            </a:r>
            <a:r>
              <a:rPr lang="en-US" dirty="0">
                <a:latin typeface="Cambria" panose="02040503050406030204" pitchFamily="18" charset="0"/>
                <a:ea typeface="Cambria" panose="02040503050406030204" pitchFamily="18" charset="0"/>
              </a:rPr>
              <a:t>: The app contributes to reducing carbon emissions, supporting climate action efforts.</a:t>
            </a:r>
          </a:p>
          <a:p>
            <a:pPr marL="342900" indent="-342900">
              <a:buFont typeface="+mj-lt"/>
              <a:buAutoNum type="arabicPeriod"/>
            </a:pPr>
            <a:r>
              <a:rPr lang="en-US" b="1" dirty="0">
                <a:latin typeface="Cambria" panose="02040503050406030204" pitchFamily="18" charset="0"/>
                <a:ea typeface="Cambria" panose="02040503050406030204" pitchFamily="18" charset="0"/>
              </a:rPr>
              <a:t>SDG 17</a:t>
            </a:r>
            <a:r>
              <a:rPr lang="en-US" dirty="0">
                <a:latin typeface="Cambria" panose="02040503050406030204" pitchFamily="18" charset="0"/>
                <a:ea typeface="Cambria" panose="02040503050406030204" pitchFamily="18" charset="0"/>
              </a:rPr>
              <a:t>: Collaboration with various partners can strengthen global efforts toward green mobility.</a:t>
            </a:r>
          </a:p>
        </p:txBody>
      </p:sp>
    </p:spTree>
    <p:extLst>
      <p:ext uri="{BB962C8B-B14F-4D97-AF65-F5344CB8AC3E}">
        <p14:creationId xmlns:p14="http://schemas.microsoft.com/office/powerpoint/2010/main" val="379544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72C6-4E1B-E678-9B75-B3B26E8304D9}"/>
              </a:ext>
            </a:extLst>
          </p:cNvPr>
          <p:cNvSpPr>
            <a:spLocks noGrp="1"/>
          </p:cNvSpPr>
          <p:nvPr>
            <p:ph type="title"/>
          </p:nvPr>
        </p:nvSpPr>
        <p:spPr/>
        <p:txBody>
          <a:bodyPr/>
          <a:lstStyle/>
          <a:p>
            <a:r>
              <a:rPr lang="en-US" dirty="0"/>
              <a:t>Publication Details</a:t>
            </a:r>
            <a:endParaRPr lang="en-IN" dirty="0"/>
          </a:p>
        </p:txBody>
      </p:sp>
      <p:sp>
        <p:nvSpPr>
          <p:cNvPr id="3" name="Content Placeholder 2">
            <a:extLst>
              <a:ext uri="{FF2B5EF4-FFF2-40B4-BE49-F238E27FC236}">
                <a16:creationId xmlns:a16="http://schemas.microsoft.com/office/drawing/2014/main" id="{5F30D118-B36F-9F62-DEC4-DA8B3C05FBB9}"/>
              </a:ext>
            </a:extLst>
          </p:cNvPr>
          <p:cNvSpPr>
            <a:spLocks noGrp="1"/>
          </p:cNvSpPr>
          <p:nvPr>
            <p:ph idx="1"/>
          </p:nvPr>
        </p:nvSpPr>
        <p:spPr/>
        <p:txBody>
          <a:bodyPr>
            <a:normAutofit fontScale="77500" lnSpcReduction="20000"/>
          </a:bodyPr>
          <a:lstStyle/>
          <a:p>
            <a:pPr marL="0" indent="0">
              <a:buNone/>
            </a:pPr>
            <a:r>
              <a:rPr lang="en-IN" sz="2000" b="1" dirty="0">
                <a:latin typeface="Cambria" panose="02040503050406030204" pitchFamily="18" charset="0"/>
                <a:ea typeface="Cambria" panose="02040503050406030204" pitchFamily="18" charset="0"/>
              </a:rPr>
              <a:t>Title: </a:t>
            </a:r>
            <a:r>
              <a:rPr lang="en-US" sz="2100" b="1" dirty="0">
                <a:solidFill>
                  <a:schemeClr val="tx2">
                    <a:lumMod val="60000"/>
                    <a:lumOff val="40000"/>
                  </a:schemeClr>
                </a:solidFill>
                <a:latin typeface="Cambria" panose="02040503050406030204" pitchFamily="18" charset="0"/>
                <a:ea typeface="Cambria" panose="02040503050406030204" pitchFamily="18" charset="0"/>
              </a:rPr>
              <a:t>WEB APPLICATION FOR EV RANGE ESTIMATION AND CHARGING STATION LOCATOR</a:t>
            </a:r>
          </a:p>
          <a:p>
            <a:pPr marL="0" indent="0">
              <a:buNone/>
            </a:pPr>
            <a:endParaRPr lang="en-IN" sz="2000" b="1" dirty="0">
              <a:solidFill>
                <a:schemeClr val="tx2">
                  <a:lumMod val="60000"/>
                  <a:lumOff val="40000"/>
                </a:schemeClr>
              </a:solidFill>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Authors: </a:t>
            </a:r>
            <a:r>
              <a:rPr lang="en-IN" sz="2000" dirty="0">
                <a:latin typeface="Cambria" panose="02040503050406030204" pitchFamily="18" charset="0"/>
                <a:ea typeface="Cambria" panose="02040503050406030204" pitchFamily="18" charset="0"/>
              </a:rPr>
              <a:t> </a:t>
            </a:r>
            <a:r>
              <a:rPr lang="en-IN" sz="2000" baseline="30000" dirty="0">
                <a:latin typeface="Cambria" panose="02040503050406030204" pitchFamily="18" charset="0"/>
                <a:ea typeface="Cambria" panose="02040503050406030204" pitchFamily="18" charset="0"/>
              </a:rPr>
              <a:t>1</a:t>
            </a:r>
            <a:r>
              <a:rPr lang="en-IN" sz="2000" i="1" dirty="0">
                <a:latin typeface="Cambria" panose="02040503050406030204" pitchFamily="18" charset="0"/>
                <a:ea typeface="Cambria" panose="02040503050406030204" pitchFamily="18" charset="0"/>
              </a:rPr>
              <a:t>Aanchal Sameer, </a:t>
            </a:r>
            <a:r>
              <a:rPr lang="en-IN" sz="2000" i="1" baseline="30000" dirty="0">
                <a:latin typeface="Cambria" panose="02040503050406030204" pitchFamily="18" charset="0"/>
                <a:ea typeface="Cambria" panose="02040503050406030204" pitchFamily="18" charset="0"/>
              </a:rPr>
              <a:t>2</a:t>
            </a:r>
            <a:r>
              <a:rPr lang="en-IN" sz="2000" i="1" dirty="0">
                <a:latin typeface="Cambria" panose="02040503050406030204" pitchFamily="18" charset="0"/>
                <a:ea typeface="Cambria" panose="02040503050406030204" pitchFamily="18" charset="0"/>
              </a:rPr>
              <a:t>Maimoona Mahmood, </a:t>
            </a:r>
            <a:r>
              <a:rPr lang="en-IN" sz="2000" i="1" baseline="30000" dirty="0">
                <a:latin typeface="Cambria" panose="02040503050406030204" pitchFamily="18" charset="0"/>
                <a:ea typeface="Cambria" panose="02040503050406030204" pitchFamily="18" charset="0"/>
              </a:rPr>
              <a:t>3</a:t>
            </a:r>
            <a:r>
              <a:rPr lang="en-IN" sz="2000" i="1" dirty="0">
                <a:latin typeface="Cambria" panose="02040503050406030204" pitchFamily="18" charset="0"/>
                <a:ea typeface="Cambria" panose="02040503050406030204" pitchFamily="18" charset="0"/>
              </a:rPr>
              <a:t>Tara Chandra Sai Reddy, </a:t>
            </a:r>
            <a:r>
              <a:rPr lang="en-IN" sz="2000" i="1" baseline="30000" dirty="0">
                <a:latin typeface="Cambria" panose="02040503050406030204" pitchFamily="18" charset="0"/>
                <a:ea typeface="Cambria" panose="02040503050406030204" pitchFamily="18" charset="0"/>
              </a:rPr>
              <a:t>4</a:t>
            </a:r>
            <a:r>
              <a:rPr lang="en-IN" sz="2000" i="1" dirty="0">
                <a:latin typeface="Cambria" panose="02040503050406030204" pitchFamily="18" charset="0"/>
                <a:ea typeface="Cambria" panose="02040503050406030204" pitchFamily="18" charset="0"/>
              </a:rPr>
              <a:t>Indrajith M, </a:t>
            </a:r>
            <a:r>
              <a:rPr lang="en-IN" sz="2000" i="1" baseline="30000" dirty="0">
                <a:latin typeface="Cambria" panose="02040503050406030204" pitchFamily="18" charset="0"/>
                <a:ea typeface="Cambria" panose="02040503050406030204" pitchFamily="18" charset="0"/>
              </a:rPr>
              <a:t>5</a:t>
            </a:r>
            <a:r>
              <a:rPr lang="en-IN" sz="2000" i="1" dirty="0">
                <a:latin typeface="Cambria" panose="02040503050406030204" pitchFamily="18" charset="0"/>
                <a:ea typeface="Cambria" panose="02040503050406030204" pitchFamily="18" charset="0"/>
              </a:rPr>
              <a:t>Radhika Sreedharan.</a:t>
            </a:r>
          </a:p>
          <a:p>
            <a:pPr marL="0" indent="0">
              <a:buNone/>
            </a:pPr>
            <a:endParaRPr lang="en-IN" sz="2000" i="1" dirty="0">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Journal</a:t>
            </a:r>
            <a:r>
              <a:rPr lang="en-IN" sz="2000" dirty="0">
                <a:latin typeface="Cambria" panose="02040503050406030204" pitchFamily="18" charset="0"/>
                <a:ea typeface="Cambria" panose="02040503050406030204" pitchFamily="18" charset="0"/>
              </a:rPr>
              <a:t>: International Journal of Innovative Research in Technology (</a:t>
            </a:r>
            <a:r>
              <a:rPr lang="en-IN" sz="2000" b="1" dirty="0">
                <a:latin typeface="Cambria" panose="02040503050406030204" pitchFamily="18" charset="0"/>
                <a:ea typeface="Cambria" panose="02040503050406030204" pitchFamily="18" charset="0"/>
              </a:rPr>
              <a:t>IJIRT</a:t>
            </a:r>
            <a:r>
              <a:rPr lang="en-IN" sz="2000" dirty="0">
                <a:latin typeface="Cambria" panose="02040503050406030204" pitchFamily="18" charset="0"/>
                <a:ea typeface="Cambria" panose="02040503050406030204" pitchFamily="18" charset="0"/>
              </a:rPr>
              <a:t>)</a:t>
            </a:r>
          </a:p>
          <a:p>
            <a:pPr marL="0" indent="0">
              <a:buNone/>
            </a:pPr>
            <a:endParaRPr lang="en-IN" sz="2000" dirty="0">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Published On</a:t>
            </a:r>
            <a:r>
              <a:rPr lang="en-IN" sz="2000" dirty="0">
                <a:latin typeface="Cambria" panose="02040503050406030204" pitchFamily="18" charset="0"/>
                <a:ea typeface="Cambria" panose="02040503050406030204" pitchFamily="18" charset="0"/>
              </a:rPr>
              <a:t>: </a:t>
            </a:r>
            <a:r>
              <a:rPr lang="en-IN" sz="2200" dirty="0">
                <a:latin typeface="Cambria" panose="02040503050406030204" pitchFamily="18" charset="0"/>
                <a:ea typeface="Cambria" panose="02040503050406030204" pitchFamily="18" charset="0"/>
              </a:rPr>
              <a:t>13</a:t>
            </a:r>
            <a:r>
              <a:rPr lang="en-IN" sz="2200" baseline="30000" dirty="0">
                <a:latin typeface="Cambria" panose="02040503050406030204" pitchFamily="18" charset="0"/>
                <a:ea typeface="Cambria" panose="02040503050406030204" pitchFamily="18" charset="0"/>
              </a:rPr>
              <a:t>th</a:t>
            </a:r>
            <a:r>
              <a:rPr lang="en-IN" sz="2200" dirty="0">
                <a:latin typeface="Cambria" panose="02040503050406030204" pitchFamily="18" charset="0"/>
                <a:ea typeface="Cambria" panose="02040503050406030204" pitchFamily="18" charset="0"/>
              </a:rPr>
              <a:t> Jan 2025 .</a:t>
            </a:r>
          </a:p>
          <a:p>
            <a:pPr marL="0" indent="0">
              <a:buNone/>
            </a:pPr>
            <a:r>
              <a:rPr lang="en-US" sz="2100" dirty="0">
                <a:latin typeface="Cambria" panose="02040503050406030204" pitchFamily="18" charset="0"/>
                <a:ea typeface="Cambria" panose="02040503050406030204" pitchFamily="18" charset="0"/>
              </a:rPr>
              <a:t>Published in Volume 11 Issue 8, January 2025.</a:t>
            </a:r>
            <a:endParaRPr lang="en-IN" sz="2100" dirty="0">
              <a:latin typeface="Cambria" panose="02040503050406030204" pitchFamily="18" charset="0"/>
              <a:ea typeface="Cambria" panose="02040503050406030204" pitchFamily="18" charset="0"/>
            </a:endParaRPr>
          </a:p>
          <a:p>
            <a:pPr marL="0" indent="0">
              <a:buNone/>
            </a:pPr>
            <a:br>
              <a:rPr lang="en-IN" sz="2000" dirty="0">
                <a:latin typeface="Cambria" panose="02040503050406030204" pitchFamily="18" charset="0"/>
                <a:ea typeface="Cambria" panose="02040503050406030204" pitchFamily="18" charset="0"/>
              </a:rPr>
            </a:br>
            <a:r>
              <a:rPr lang="en-IN" sz="2000" b="1" dirty="0">
                <a:latin typeface="Cambria" panose="02040503050406030204" pitchFamily="18" charset="0"/>
                <a:ea typeface="Cambria" panose="02040503050406030204" pitchFamily="18" charset="0"/>
              </a:rPr>
              <a:t>Manuscript ID</a:t>
            </a:r>
            <a:r>
              <a:rPr lang="en-IN" sz="2000" dirty="0">
                <a:latin typeface="Cambria" panose="02040503050406030204" pitchFamily="18" charset="0"/>
                <a:ea typeface="Cambria" panose="02040503050406030204" pitchFamily="18" charset="0"/>
              </a:rPr>
              <a:t>: 172091</a:t>
            </a:r>
          </a:p>
          <a:p>
            <a:pPr marL="0" indent="0">
              <a:buNone/>
            </a:pPr>
            <a:endParaRPr lang="en-IN" sz="2000" dirty="0">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Highlights</a:t>
            </a:r>
            <a:r>
              <a:rPr lang="en-IN"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Addresses </a:t>
            </a:r>
            <a:r>
              <a:rPr lang="en-US" sz="2000" b="1" dirty="0">
                <a:latin typeface="Cambria" panose="02040503050406030204" pitchFamily="18" charset="0"/>
                <a:ea typeface="Cambria" panose="02040503050406030204" pitchFamily="18" charset="0"/>
              </a:rPr>
              <a:t>range anxiety</a:t>
            </a:r>
            <a:r>
              <a:rPr lang="en-US" sz="2000" dirty="0">
                <a:latin typeface="Cambria" panose="02040503050406030204" pitchFamily="18" charset="0"/>
                <a:ea typeface="Cambria" panose="02040503050406030204" pitchFamily="18" charset="0"/>
              </a:rPr>
              <a:t> among EV users by providing accurate range estimation and locating nearby charging stations.</a:t>
            </a:r>
          </a:p>
          <a:p>
            <a:r>
              <a:rPr lang="en-US" sz="2000" dirty="0">
                <a:latin typeface="Cambria" panose="02040503050406030204" pitchFamily="18" charset="0"/>
                <a:ea typeface="Cambria" panose="02040503050406030204" pitchFamily="18" charset="0"/>
              </a:rPr>
              <a:t>Enhances the overall EV ownership experience by empowering users with informed travel decisions.</a:t>
            </a:r>
            <a:endParaRPr lang="en-IN" sz="2000" dirty="0">
              <a:latin typeface="Cambria" panose="02040503050406030204" pitchFamily="18" charset="0"/>
              <a:ea typeface="Cambria" panose="02040503050406030204" pitchFamily="18" charset="0"/>
            </a:endParaRPr>
          </a:p>
          <a:p>
            <a:r>
              <a:rPr lang="en-IN" sz="2000" dirty="0">
                <a:latin typeface="Cambria" panose="02040503050406030204" pitchFamily="18" charset="0"/>
                <a:ea typeface="Cambria" panose="02040503050406030204" pitchFamily="18" charset="0"/>
              </a:rPr>
              <a:t>Developed a </a:t>
            </a:r>
            <a:r>
              <a:rPr lang="en-IN" sz="2000" b="1" dirty="0">
                <a:latin typeface="Cambria" panose="02040503050406030204" pitchFamily="18" charset="0"/>
                <a:ea typeface="Cambria" panose="02040503050406030204" pitchFamily="18" charset="0"/>
              </a:rPr>
              <a:t>web app</a:t>
            </a:r>
            <a:r>
              <a:rPr lang="en-IN" sz="2000" dirty="0">
                <a:latin typeface="Cambria" panose="02040503050406030204" pitchFamily="18" charset="0"/>
                <a:ea typeface="Cambria" panose="02040503050406030204" pitchFamily="18" charset="0"/>
              </a:rPr>
              <a:t> leveraging </a:t>
            </a:r>
            <a:r>
              <a:rPr lang="en-IN" sz="2000" b="1" dirty="0">
                <a:latin typeface="Cambria" panose="02040503050406030204" pitchFamily="18" charset="0"/>
                <a:ea typeface="Cambria" panose="02040503050406030204" pitchFamily="18" charset="0"/>
              </a:rPr>
              <a:t>Google Maps API</a:t>
            </a:r>
            <a:r>
              <a:rPr lang="en-IN" sz="2000" dirty="0">
                <a:latin typeface="Cambria" panose="02040503050406030204" pitchFamily="18" charset="0"/>
                <a:ea typeface="Cambria" panose="02040503050406030204" pitchFamily="18" charset="0"/>
              </a:rPr>
              <a:t> for EV charging station navigation.</a:t>
            </a:r>
          </a:p>
          <a:p>
            <a:pPr>
              <a:buFont typeface="Arial" panose="020B0604020202020204" pitchFamily="34" charset="0"/>
              <a:buChar char="•"/>
            </a:pPr>
            <a:r>
              <a:rPr lang="en-IN" sz="2000" dirty="0">
                <a:latin typeface="Cambria" panose="02040503050406030204" pitchFamily="18" charset="0"/>
                <a:ea typeface="Cambria" panose="02040503050406030204" pitchFamily="18" charset="0"/>
              </a:rPr>
              <a:t>Integrated </a:t>
            </a:r>
            <a:r>
              <a:rPr lang="en-IN" sz="2000" b="1" dirty="0">
                <a:latin typeface="Cambria" panose="02040503050406030204" pitchFamily="18" charset="0"/>
                <a:ea typeface="Cambria" panose="02040503050406030204" pitchFamily="18" charset="0"/>
              </a:rPr>
              <a:t>geospatial</a:t>
            </a:r>
            <a:r>
              <a:rPr lang="en-IN" sz="2000" dirty="0">
                <a:latin typeface="Cambria" panose="02040503050406030204" pitchFamily="18" charset="0"/>
                <a:ea typeface="Cambria" panose="02040503050406030204" pitchFamily="18" charset="0"/>
              </a:rPr>
              <a:t> and </a:t>
            </a:r>
            <a:r>
              <a:rPr lang="en-IN" sz="2000" b="1" dirty="0">
                <a:latin typeface="Cambria" panose="02040503050406030204" pitchFamily="18" charset="0"/>
                <a:ea typeface="Cambria" panose="02040503050406030204" pitchFamily="18" charset="0"/>
              </a:rPr>
              <a:t>greedy algorithms</a:t>
            </a:r>
            <a:r>
              <a:rPr lang="en-IN" sz="2000" dirty="0">
                <a:latin typeface="Cambria" panose="02040503050406030204" pitchFamily="18" charset="0"/>
                <a:ea typeface="Cambria" panose="02040503050406030204" pitchFamily="18" charset="0"/>
              </a:rPr>
              <a:t> for efficient route optimization.</a:t>
            </a:r>
          </a:p>
          <a:p>
            <a:pPr marL="0" indent="0">
              <a:buNone/>
            </a:pPr>
            <a:endParaRPr lang="en-IN" sz="2000" dirty="0">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Access Link</a:t>
            </a:r>
            <a:r>
              <a:rPr lang="en-IN" sz="2000" dirty="0">
                <a:latin typeface="Cambria" panose="02040503050406030204" pitchFamily="18" charset="0"/>
                <a:ea typeface="Cambria" panose="02040503050406030204" pitchFamily="18" charset="0"/>
              </a:rPr>
              <a:t>:</a:t>
            </a:r>
          </a:p>
          <a:p>
            <a:pPr marL="0" indent="0">
              <a:buNone/>
            </a:pPr>
            <a:r>
              <a:rPr lang="en-IN" sz="2000" dirty="0">
                <a:latin typeface="Cambria" panose="02040503050406030204" pitchFamily="18" charset="0"/>
                <a:ea typeface="Cambria" panose="02040503050406030204" pitchFamily="18" charset="0"/>
                <a:hlinkClick r:id="rId2"/>
              </a:rPr>
              <a:t>https://ijirt.org/Article?manuscript=172091</a:t>
            </a:r>
            <a:endParaRPr lang="en-IN" sz="2000"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6881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CC6D3-00BD-712A-4341-681F11733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709B0-F166-6C08-DD5A-9D4A714FF883}"/>
              </a:ext>
            </a:extLst>
          </p:cNvPr>
          <p:cNvSpPr>
            <a:spLocks noGrp="1"/>
          </p:cNvSpPr>
          <p:nvPr>
            <p:ph type="title"/>
          </p:nvPr>
        </p:nvSpPr>
        <p:spPr/>
        <p:txBody>
          <a:bodyPr/>
          <a:lstStyle/>
          <a:p>
            <a:r>
              <a:rPr lang="en-US" dirty="0"/>
              <a:t>Achievements</a:t>
            </a:r>
            <a:endParaRPr lang="en-IN" dirty="0"/>
          </a:p>
        </p:txBody>
      </p:sp>
      <p:pic>
        <p:nvPicPr>
          <p:cNvPr id="7" name="Picture 6">
            <a:extLst>
              <a:ext uri="{FF2B5EF4-FFF2-40B4-BE49-F238E27FC236}">
                <a16:creationId xmlns:a16="http://schemas.microsoft.com/office/drawing/2014/main" id="{FD8F5C75-0433-5300-1678-7A0DB2C442F0}"/>
              </a:ext>
            </a:extLst>
          </p:cNvPr>
          <p:cNvPicPr>
            <a:picLocks noChangeAspect="1"/>
          </p:cNvPicPr>
          <p:nvPr/>
        </p:nvPicPr>
        <p:blipFill>
          <a:blip r:embed="rId2"/>
          <a:stretch>
            <a:fillRect/>
          </a:stretch>
        </p:blipFill>
        <p:spPr>
          <a:xfrm>
            <a:off x="1223671" y="1021976"/>
            <a:ext cx="9744658" cy="4975412"/>
          </a:xfrm>
          <a:prstGeom prst="rect">
            <a:avLst/>
          </a:prstGeom>
          <a:ln>
            <a:solidFill>
              <a:schemeClr val="tx1"/>
            </a:solidFill>
          </a:ln>
        </p:spPr>
      </p:pic>
    </p:spTree>
    <p:extLst>
      <p:ext uri="{BB962C8B-B14F-4D97-AF65-F5344CB8AC3E}">
        <p14:creationId xmlns:p14="http://schemas.microsoft.com/office/powerpoint/2010/main" val="266506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sp>
        <p:nvSpPr>
          <p:cNvPr id="3" name="Content Placeholder 2"/>
          <p:cNvSpPr>
            <a:spLocks noGrp="1"/>
          </p:cNvSpPr>
          <p:nvPr>
            <p:ph idx="1"/>
          </p:nvPr>
        </p:nvSpPr>
        <p:spPr>
          <a:xfrm>
            <a:off x="812800" y="871212"/>
            <a:ext cx="10769600" cy="5564233"/>
          </a:xfrm>
        </p:spPr>
        <p:txBody>
          <a:bodyPr>
            <a:normAutofit fontScale="92500" lnSpcReduction="10000"/>
          </a:bodyPr>
          <a:lstStyle/>
          <a:p>
            <a:pPr marL="0" indent="0" algn="just">
              <a:buNone/>
            </a:pPr>
            <a:endParaRPr lang="en-US" sz="2100" dirty="0">
              <a:latin typeface="Cambria" panose="02040503050406030204" pitchFamily="18" charset="0"/>
              <a:ea typeface="Cambria" panose="02040503050406030204" pitchFamily="18" charset="0"/>
            </a:endParaRPr>
          </a:p>
          <a:p>
            <a:pPr algn="just">
              <a:buFont typeface="+mj-lt"/>
              <a:buAutoNum type="arabicPeriod"/>
            </a:pPr>
            <a:r>
              <a:rPr lang="en-US" sz="2000" b="1" dirty="0">
                <a:latin typeface="Cambria" panose="02040503050406030204" pitchFamily="18" charset="0"/>
                <a:ea typeface="Cambria" panose="02040503050406030204" pitchFamily="18" charset="0"/>
              </a:rPr>
              <a:t>Jin, X., &amp; Chen, T. D. (2020)</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Predicting the locations of electric vehicle charging stations using a multi-objective optimization model. Transport Policy, 88, 123-134.</a:t>
            </a:r>
          </a:p>
          <a:p>
            <a:pPr marL="0" indent="0" algn="just">
              <a:buNone/>
            </a:pPr>
            <a:r>
              <a:rPr lang="en-US" sz="2000" dirty="0">
                <a:latin typeface="Cambria" panose="02040503050406030204" pitchFamily="18" charset="0"/>
                <a:ea typeface="Cambria" panose="02040503050406030204" pitchFamily="18" charset="0"/>
              </a:rPr>
              <a:t>This paper presents a multi-objective optimization model for predicting optimal locations   for charging stations, considering factors like demand, accessibility, and infrastructure costs.</a:t>
            </a:r>
          </a:p>
          <a:p>
            <a:pPr marL="0" indent="0" algn="just">
              <a:buNone/>
            </a:pPr>
            <a:endParaRPr lang="en-US" sz="800" dirty="0">
              <a:latin typeface="Cambria" panose="02040503050406030204" pitchFamily="18" charset="0"/>
              <a:ea typeface="Cambria" panose="02040503050406030204" pitchFamily="18" charset="0"/>
            </a:endParaRPr>
          </a:p>
          <a:p>
            <a:pPr algn="just">
              <a:buFont typeface="+mj-lt"/>
              <a:buAutoNum type="arabicPeriod" startAt="2"/>
            </a:pPr>
            <a:r>
              <a:rPr lang="en-US" sz="2000" b="1" dirty="0">
                <a:latin typeface="Cambria" panose="02040503050406030204" pitchFamily="18" charset="0"/>
                <a:ea typeface="Cambria" panose="02040503050406030204" pitchFamily="18" charset="0"/>
              </a:rPr>
              <a:t>Siddiqui, A. F., &amp; Kabir, E.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review of electric vehicle charging station deployment: Current status and future prospects. Journal of Energy Storage, 43, 103176.</a:t>
            </a:r>
          </a:p>
          <a:p>
            <a:pPr marL="0" indent="0" algn="just">
              <a:buNone/>
            </a:pPr>
            <a:r>
              <a:rPr lang="en-US" sz="2000" dirty="0">
                <a:latin typeface="Cambria" panose="02040503050406030204" pitchFamily="18" charset="0"/>
                <a:ea typeface="Cambria" panose="02040503050406030204" pitchFamily="18" charset="0"/>
              </a:rPr>
              <a:t>This review article discusses the current state of charging station deployment globally</a:t>
            </a:r>
          </a:p>
          <a:p>
            <a:pPr marL="0" indent="0" algn="just">
              <a:buNone/>
            </a:pPr>
            <a:endParaRPr lang="en-US" sz="800" dirty="0">
              <a:latin typeface="Cambria" panose="02040503050406030204" pitchFamily="18" charset="0"/>
              <a:ea typeface="Cambria" panose="02040503050406030204" pitchFamily="18" charset="0"/>
            </a:endParaRPr>
          </a:p>
          <a:p>
            <a:pPr algn="just">
              <a:buFont typeface="+mj-lt"/>
              <a:buAutoNum type="arabicPeriod" startAt="3"/>
            </a:pPr>
            <a:r>
              <a:rPr lang="en-US" sz="2000" b="1" dirty="0">
                <a:latin typeface="Cambria" panose="02040503050406030204" pitchFamily="18" charset="0"/>
                <a:ea typeface="Cambria" panose="02040503050406030204" pitchFamily="18" charset="0"/>
              </a:rPr>
              <a:t>Cao, Y., &amp; Zhao, X.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An integrated model for electric vehicle charging station planning with range anxiety consideration. Transportation Research Part A: Policy and Practice, 144, 47-62.</a:t>
            </a:r>
          </a:p>
          <a:p>
            <a:pPr marL="0" indent="0" algn="just">
              <a:buNone/>
            </a:pPr>
            <a:r>
              <a:rPr lang="en-US" sz="2000" dirty="0">
                <a:latin typeface="Cambria" panose="02040503050406030204" pitchFamily="18" charset="0"/>
                <a:ea typeface="Cambria" panose="02040503050406030204" pitchFamily="18" charset="0"/>
              </a:rPr>
              <a:t>This study develops an integrated model that incorporates range anxiety into the planning of charging station networks, improving the overall efficiency of EV infrastructure.</a:t>
            </a:r>
          </a:p>
          <a:p>
            <a:pPr marL="0" indent="0" algn="just">
              <a:buNone/>
            </a:pPr>
            <a:endParaRPr lang="en-US" sz="800" dirty="0">
              <a:latin typeface="Cambria" panose="02040503050406030204" pitchFamily="18" charset="0"/>
              <a:ea typeface="Cambria" panose="02040503050406030204" pitchFamily="18" charset="0"/>
            </a:endParaRPr>
          </a:p>
          <a:p>
            <a:pPr marL="457200" indent="-457200" algn="just">
              <a:buFont typeface="+mj-lt"/>
              <a:buAutoNum type="arabicPeriod" startAt="4"/>
            </a:pPr>
            <a:r>
              <a:rPr lang="en-US" sz="2000" b="1" dirty="0">
                <a:latin typeface="Cambria" panose="02040503050406030204" pitchFamily="18" charset="0"/>
                <a:ea typeface="Cambria" panose="02040503050406030204" pitchFamily="18" charset="0"/>
              </a:rPr>
              <a:t>Moussa, A., &amp; Hu, C. (2020).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review of electric vehicle range estimation methods: Current status and future directions. Renewable and Sustainable Energy Reviews, 120, 109637</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paper provides a comprehensive review of existing range estimation methods</a:t>
            </a: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i="1" dirty="0">
              <a:latin typeface="Cambria" panose="02040503050406030204" pitchFamily="18" charset="0"/>
              <a:ea typeface="Cambria" panose="02040503050406030204" pitchFamily="18" charset="0"/>
            </a:endParaRPr>
          </a:p>
          <a:p>
            <a:pPr marL="0" indent="0" algn="just">
              <a:buNone/>
            </a:pPr>
            <a:endParaRPr lang="en-GB"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67711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33612-A919-AE68-8D8E-D4D378EFB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FF7F9-262F-3BAF-EF3D-D337993CDB66}"/>
              </a:ext>
            </a:extLst>
          </p:cNvPr>
          <p:cNvSpPr>
            <a:spLocks noGrp="1"/>
          </p:cNvSpPr>
          <p:nvPr>
            <p:ph type="title"/>
          </p:nvPr>
        </p:nvSpPr>
        <p:spPr/>
        <p:txBody>
          <a:bodyPr/>
          <a:lstStyle/>
          <a:p>
            <a:r>
              <a:rPr lang="en-US" dirty="0"/>
              <a:t>Achievements</a:t>
            </a:r>
            <a:endParaRPr lang="en-IN" dirty="0"/>
          </a:p>
        </p:txBody>
      </p:sp>
      <p:pic>
        <p:nvPicPr>
          <p:cNvPr id="4" name="Picture 3">
            <a:extLst>
              <a:ext uri="{FF2B5EF4-FFF2-40B4-BE49-F238E27FC236}">
                <a16:creationId xmlns:a16="http://schemas.microsoft.com/office/drawing/2014/main" id="{6075A6FC-3552-EC26-C488-D694D026620E}"/>
              </a:ext>
            </a:extLst>
          </p:cNvPr>
          <p:cNvPicPr>
            <a:picLocks noChangeAspect="1"/>
          </p:cNvPicPr>
          <p:nvPr/>
        </p:nvPicPr>
        <p:blipFill>
          <a:blip r:embed="rId2"/>
          <a:stretch>
            <a:fillRect/>
          </a:stretch>
        </p:blipFill>
        <p:spPr>
          <a:xfrm>
            <a:off x="1230586" y="1102658"/>
            <a:ext cx="9730828" cy="4939553"/>
          </a:xfrm>
          <a:prstGeom prst="rect">
            <a:avLst/>
          </a:prstGeom>
          <a:ln>
            <a:solidFill>
              <a:schemeClr val="tx1"/>
            </a:solidFill>
          </a:ln>
        </p:spPr>
      </p:pic>
    </p:spTree>
    <p:extLst>
      <p:ext uri="{BB962C8B-B14F-4D97-AF65-F5344CB8AC3E}">
        <p14:creationId xmlns:p14="http://schemas.microsoft.com/office/powerpoint/2010/main" val="2884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68C2-EAB3-F662-5CE0-97EE2A1CA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11059-FE1C-D33F-7F42-D3776FAE81C1}"/>
              </a:ext>
            </a:extLst>
          </p:cNvPr>
          <p:cNvSpPr>
            <a:spLocks noGrp="1"/>
          </p:cNvSpPr>
          <p:nvPr>
            <p:ph type="title"/>
          </p:nvPr>
        </p:nvSpPr>
        <p:spPr/>
        <p:txBody>
          <a:bodyPr/>
          <a:lstStyle/>
          <a:p>
            <a:r>
              <a:rPr lang="en-US" dirty="0"/>
              <a:t>Achievements</a:t>
            </a:r>
            <a:endParaRPr lang="en-IN" dirty="0"/>
          </a:p>
        </p:txBody>
      </p:sp>
      <p:pic>
        <p:nvPicPr>
          <p:cNvPr id="4" name="Picture 3">
            <a:extLst>
              <a:ext uri="{FF2B5EF4-FFF2-40B4-BE49-F238E27FC236}">
                <a16:creationId xmlns:a16="http://schemas.microsoft.com/office/drawing/2014/main" id="{8654048F-031D-5EAB-1553-D824A6456D4A}"/>
              </a:ext>
            </a:extLst>
          </p:cNvPr>
          <p:cNvPicPr>
            <a:picLocks noChangeAspect="1"/>
          </p:cNvPicPr>
          <p:nvPr/>
        </p:nvPicPr>
        <p:blipFill>
          <a:blip r:embed="rId2"/>
          <a:stretch>
            <a:fillRect/>
          </a:stretch>
        </p:blipFill>
        <p:spPr>
          <a:xfrm>
            <a:off x="1190502" y="1030941"/>
            <a:ext cx="9810995" cy="4957483"/>
          </a:xfrm>
          <a:prstGeom prst="rect">
            <a:avLst/>
          </a:prstGeom>
          <a:ln>
            <a:solidFill>
              <a:schemeClr val="tx1"/>
            </a:solidFill>
          </a:ln>
        </p:spPr>
      </p:pic>
    </p:spTree>
    <p:extLst>
      <p:ext uri="{BB962C8B-B14F-4D97-AF65-F5344CB8AC3E}">
        <p14:creationId xmlns:p14="http://schemas.microsoft.com/office/powerpoint/2010/main" val="3836587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2FCCD-5B10-F237-E2A5-FE7FFF615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F348E-5795-976A-31CA-D41E690EC26F}"/>
              </a:ext>
            </a:extLst>
          </p:cNvPr>
          <p:cNvSpPr>
            <a:spLocks noGrp="1"/>
          </p:cNvSpPr>
          <p:nvPr>
            <p:ph type="title"/>
          </p:nvPr>
        </p:nvSpPr>
        <p:spPr/>
        <p:txBody>
          <a:bodyPr/>
          <a:lstStyle/>
          <a:p>
            <a:r>
              <a:rPr lang="en-US" dirty="0"/>
              <a:t>Achievements</a:t>
            </a:r>
            <a:endParaRPr lang="en-IN" dirty="0"/>
          </a:p>
        </p:txBody>
      </p:sp>
      <p:pic>
        <p:nvPicPr>
          <p:cNvPr id="4" name="Picture 3">
            <a:extLst>
              <a:ext uri="{FF2B5EF4-FFF2-40B4-BE49-F238E27FC236}">
                <a16:creationId xmlns:a16="http://schemas.microsoft.com/office/drawing/2014/main" id="{38A74F05-66DC-4D6C-B9F0-A962D65AB160}"/>
              </a:ext>
            </a:extLst>
          </p:cNvPr>
          <p:cNvPicPr>
            <a:picLocks noChangeAspect="1"/>
          </p:cNvPicPr>
          <p:nvPr/>
        </p:nvPicPr>
        <p:blipFill>
          <a:blip r:embed="rId2"/>
          <a:stretch>
            <a:fillRect/>
          </a:stretch>
        </p:blipFill>
        <p:spPr>
          <a:xfrm>
            <a:off x="1208132" y="1021976"/>
            <a:ext cx="9775735" cy="4939553"/>
          </a:xfrm>
          <a:prstGeom prst="rect">
            <a:avLst/>
          </a:prstGeom>
          <a:ln>
            <a:solidFill>
              <a:schemeClr val="tx1"/>
            </a:solidFill>
          </a:ln>
        </p:spPr>
      </p:pic>
    </p:spTree>
    <p:extLst>
      <p:ext uri="{BB962C8B-B14F-4D97-AF65-F5344CB8AC3E}">
        <p14:creationId xmlns:p14="http://schemas.microsoft.com/office/powerpoint/2010/main" val="2506604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AB85-6214-CF43-8438-807C5F54A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E2DC3-78DF-21DE-C900-595F55A3A4FB}"/>
              </a:ext>
            </a:extLst>
          </p:cNvPr>
          <p:cNvSpPr>
            <a:spLocks noGrp="1"/>
          </p:cNvSpPr>
          <p:nvPr>
            <p:ph type="title"/>
          </p:nvPr>
        </p:nvSpPr>
        <p:spPr/>
        <p:txBody>
          <a:bodyPr/>
          <a:lstStyle/>
          <a:p>
            <a:r>
              <a:rPr lang="en-US" dirty="0"/>
              <a:t>Achievements</a:t>
            </a:r>
            <a:endParaRPr lang="en-IN" dirty="0"/>
          </a:p>
        </p:txBody>
      </p:sp>
      <p:pic>
        <p:nvPicPr>
          <p:cNvPr id="4" name="Picture 3">
            <a:extLst>
              <a:ext uri="{FF2B5EF4-FFF2-40B4-BE49-F238E27FC236}">
                <a16:creationId xmlns:a16="http://schemas.microsoft.com/office/drawing/2014/main" id="{BC0D4AAA-16AF-A2D1-B180-7C43F6DAC5FD}"/>
              </a:ext>
            </a:extLst>
          </p:cNvPr>
          <p:cNvPicPr>
            <a:picLocks noChangeAspect="1"/>
          </p:cNvPicPr>
          <p:nvPr/>
        </p:nvPicPr>
        <p:blipFill>
          <a:blip r:embed="rId2"/>
          <a:stretch>
            <a:fillRect/>
          </a:stretch>
        </p:blipFill>
        <p:spPr>
          <a:xfrm>
            <a:off x="1225061" y="977153"/>
            <a:ext cx="9741877" cy="5038166"/>
          </a:xfrm>
          <a:prstGeom prst="rect">
            <a:avLst/>
          </a:prstGeom>
          <a:ln>
            <a:solidFill>
              <a:schemeClr val="tx1"/>
            </a:solidFill>
          </a:ln>
        </p:spPr>
      </p:pic>
    </p:spTree>
    <p:extLst>
      <p:ext uri="{BB962C8B-B14F-4D97-AF65-F5344CB8AC3E}">
        <p14:creationId xmlns:p14="http://schemas.microsoft.com/office/powerpoint/2010/main" val="2459625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ank You Wishes HD Wallpapers">
            <a:extLst>
              <a:ext uri="{FF2B5EF4-FFF2-40B4-BE49-F238E27FC236}">
                <a16:creationId xmlns:a16="http://schemas.microsoft.com/office/drawing/2014/main" id="{26275547-9A77-E134-2CDA-603D510E0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825" y="1004046"/>
            <a:ext cx="10605246" cy="49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7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DEA4B-70FD-9BB7-F0C5-0E495455F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9960B-18B9-85CD-BC50-F1746461AB06}"/>
              </a:ext>
            </a:extLst>
          </p:cNvPr>
          <p:cNvSpPr>
            <a:spLocks noGrp="1"/>
          </p:cNvSpPr>
          <p:nvPr>
            <p:ph type="title"/>
          </p:nvPr>
        </p:nvSpPr>
        <p:spPr/>
        <p:txBody>
          <a:bodyPr/>
          <a:lstStyle/>
          <a:p>
            <a:r>
              <a:rPr lang="en-GB" dirty="0"/>
              <a:t>Literature Review</a:t>
            </a:r>
          </a:p>
        </p:txBody>
      </p:sp>
      <p:sp>
        <p:nvSpPr>
          <p:cNvPr id="3" name="Content Placeholder 2">
            <a:extLst>
              <a:ext uri="{FF2B5EF4-FFF2-40B4-BE49-F238E27FC236}">
                <a16:creationId xmlns:a16="http://schemas.microsoft.com/office/drawing/2014/main" id="{D47865A2-22FE-2CAC-96DF-E0547DE6A863}"/>
              </a:ext>
            </a:extLst>
          </p:cNvPr>
          <p:cNvSpPr>
            <a:spLocks noGrp="1"/>
          </p:cNvSpPr>
          <p:nvPr>
            <p:ph idx="1"/>
          </p:nvPr>
        </p:nvSpPr>
        <p:spPr>
          <a:xfrm>
            <a:off x="753782" y="1150123"/>
            <a:ext cx="10786035" cy="4799800"/>
          </a:xfrm>
        </p:spPr>
        <p:txBody>
          <a:bodyPr>
            <a:noAutofit/>
          </a:bodyPr>
          <a:lstStyle/>
          <a:p>
            <a:pPr marL="457200" indent="-457200" algn="just">
              <a:buFont typeface="+mj-lt"/>
              <a:buAutoNum type="arabicPeriod" startAt="5"/>
            </a:pPr>
            <a:r>
              <a:rPr lang="en-US" sz="2000" b="1" dirty="0">
                <a:latin typeface="Cambria" panose="02040503050406030204" pitchFamily="18" charset="0"/>
                <a:ea typeface="Cambria" panose="02040503050406030204" pitchFamily="18" charset="0"/>
              </a:rPr>
              <a:t>Ehsani, M., Gao, Y., &amp; Longo, S. (2018). </a:t>
            </a:r>
            <a:r>
              <a:rPr lang="en-US" sz="2000" b="1" i="1" dirty="0">
                <a:solidFill>
                  <a:schemeClr val="tx2">
                    <a:lumMod val="60000"/>
                    <a:lumOff val="40000"/>
                  </a:schemeClr>
                </a:solidFill>
                <a:latin typeface="Cambria" panose="02040503050406030204" pitchFamily="18" charset="0"/>
                <a:ea typeface="Cambria" panose="02040503050406030204" pitchFamily="18" charset="0"/>
              </a:rPr>
              <a:t>Modern Electric, Hybrid Electric, and Fuel Cell Vehicles: Fundamentals, Theory, and Design. CRC Press.</a:t>
            </a:r>
          </a:p>
          <a:p>
            <a:pPr marL="0" indent="0" algn="just">
              <a:buNone/>
            </a:pPr>
            <a:r>
              <a:rPr lang="en-US" sz="2000" dirty="0">
                <a:latin typeface="Cambria" panose="02040503050406030204" pitchFamily="18" charset="0"/>
                <a:ea typeface="Cambria" panose="02040503050406030204" pitchFamily="18" charset="0"/>
              </a:rPr>
              <a:t>This book discusses the fundamental principles of electric vehicle technology, including battery management systems and range estimation.</a:t>
            </a:r>
          </a:p>
          <a:p>
            <a:pPr marL="0" indent="0" algn="just">
              <a:buNone/>
            </a:pPr>
            <a:endParaRPr lang="en-US" sz="1050" dirty="0">
              <a:latin typeface="Cambria" panose="02040503050406030204" pitchFamily="18" charset="0"/>
              <a:ea typeface="Cambria" panose="02040503050406030204" pitchFamily="18" charset="0"/>
            </a:endParaRPr>
          </a:p>
          <a:p>
            <a:pPr marL="457200" indent="-457200" algn="just">
              <a:buFont typeface="+mj-lt"/>
              <a:buAutoNum type="arabicPeriod" startAt="6"/>
            </a:pPr>
            <a:r>
              <a:rPr lang="en-US" sz="2000" b="1" dirty="0">
                <a:latin typeface="Cambria" panose="02040503050406030204" pitchFamily="18" charset="0"/>
                <a:ea typeface="Cambria" panose="02040503050406030204" pitchFamily="18" charset="0"/>
              </a:rPr>
              <a:t>Wang, X., Li, W., &amp; Li, W.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smart charging station locator for electric vehicles based on real-time data. Sustainable Cities and Society, 68, 102786</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study presents a smart charging station locator that utilizes real-time data and user preferences to enhance the charging experience for EV users.</a:t>
            </a:r>
          </a:p>
          <a:p>
            <a:pPr marL="0" indent="0" algn="just">
              <a:buNone/>
            </a:pPr>
            <a:endParaRPr lang="en-US" sz="1100" dirty="0">
              <a:latin typeface="Cambria" panose="02040503050406030204" pitchFamily="18" charset="0"/>
              <a:ea typeface="Cambria" panose="02040503050406030204" pitchFamily="18" charset="0"/>
            </a:endParaRPr>
          </a:p>
          <a:p>
            <a:pPr marL="457200" indent="-457200" algn="just">
              <a:buFont typeface="+mj-lt"/>
              <a:buAutoNum type="arabicPeriod" startAt="7"/>
            </a:pPr>
            <a:r>
              <a:rPr lang="en-US" sz="2000" b="1" dirty="0">
                <a:latin typeface="Cambria" panose="02040503050406030204" pitchFamily="18" charset="0"/>
                <a:ea typeface="Cambria" panose="02040503050406030204" pitchFamily="18" charset="0"/>
              </a:rPr>
              <a:t>Zhang, X., &amp; Liu, C. (2021).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Analysis of electric vehicle range anxiety based on consumer behavior. Energy Policy, 150, 112070</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research explores the psychological aspects of range anxiety among EV consumers</a:t>
            </a: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119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F9B2B-F620-0220-D351-F0B307A27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996DE-2C6A-7FD9-65C1-2AB6B939A23D}"/>
              </a:ext>
            </a:extLst>
          </p:cNvPr>
          <p:cNvSpPr>
            <a:spLocks noGrp="1"/>
          </p:cNvSpPr>
          <p:nvPr>
            <p:ph type="title"/>
          </p:nvPr>
        </p:nvSpPr>
        <p:spPr/>
        <p:txBody>
          <a:bodyPr/>
          <a:lstStyle/>
          <a:p>
            <a:r>
              <a:rPr lang="en-GB" dirty="0"/>
              <a:t>Literature Review</a:t>
            </a:r>
          </a:p>
        </p:txBody>
      </p:sp>
      <p:sp>
        <p:nvSpPr>
          <p:cNvPr id="3" name="Content Placeholder 2">
            <a:extLst>
              <a:ext uri="{FF2B5EF4-FFF2-40B4-BE49-F238E27FC236}">
                <a16:creationId xmlns:a16="http://schemas.microsoft.com/office/drawing/2014/main" id="{5A767F45-90B9-8D33-F9D7-AA0DF349ED84}"/>
              </a:ext>
            </a:extLst>
          </p:cNvPr>
          <p:cNvSpPr>
            <a:spLocks noGrp="1"/>
          </p:cNvSpPr>
          <p:nvPr>
            <p:ph idx="1"/>
          </p:nvPr>
        </p:nvSpPr>
        <p:spPr>
          <a:xfrm>
            <a:off x="812800" y="2606673"/>
            <a:ext cx="10668000" cy="5384689"/>
          </a:xfrm>
        </p:spPr>
        <p:txBody>
          <a:bodyPr>
            <a:noAutofit/>
          </a:bodyPr>
          <a:lstStyle/>
          <a:p>
            <a:pPr marL="457200" indent="-457200" algn="just">
              <a:buFont typeface="+mj-lt"/>
              <a:buAutoNum type="arabicPeriod" startAt="9"/>
            </a:pPr>
            <a:r>
              <a:rPr lang="en-US" sz="2000" b="1" dirty="0" err="1">
                <a:latin typeface="Cambria" panose="02040503050406030204" pitchFamily="18" charset="0"/>
                <a:ea typeface="Cambria" panose="02040503050406030204" pitchFamily="18" charset="0"/>
              </a:rPr>
              <a:t>Berkelaar</a:t>
            </a:r>
            <a:r>
              <a:rPr lang="en-US" sz="2000" b="1" dirty="0">
                <a:latin typeface="Cambria" panose="02040503050406030204" pitchFamily="18" charset="0"/>
                <a:ea typeface="Cambria" panose="02040503050406030204" pitchFamily="18" charset="0"/>
              </a:rPr>
              <a:t>, M., &amp; H. Verhoef, E. (2020)</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The impact of charging station information on electric vehicle adoption: A behavioral analysis. Transportation Research Part D: Transport and Environment, 84, 102360.</a:t>
            </a:r>
          </a:p>
          <a:p>
            <a:pPr marL="0" indent="0" algn="just">
              <a:buNone/>
            </a:pPr>
            <a:r>
              <a:rPr lang="en-US" sz="2000" dirty="0">
                <a:latin typeface="Cambria" panose="02040503050406030204" pitchFamily="18" charset="0"/>
                <a:ea typeface="Cambria" panose="02040503050406030204" pitchFamily="18" charset="0"/>
              </a:rPr>
              <a:t>This article examines how the availability and accuracy of charging station information influence consumer behavior and the adoption rate of electric vehicles.</a:t>
            </a:r>
            <a:endParaRPr lang="en-US" sz="1100" dirty="0">
              <a:latin typeface="Cambria" panose="02040503050406030204" pitchFamily="18" charset="0"/>
              <a:ea typeface="Cambria" panose="02040503050406030204" pitchFamily="18" charset="0"/>
            </a:endParaRPr>
          </a:p>
          <a:p>
            <a:pPr marL="0" indent="0" algn="just">
              <a:buNone/>
            </a:pPr>
            <a:endParaRPr lang="en-US" sz="1100" i="1" dirty="0">
              <a:latin typeface="Cambria" panose="02040503050406030204" pitchFamily="18" charset="0"/>
              <a:ea typeface="Cambria" panose="02040503050406030204" pitchFamily="18" charset="0"/>
            </a:endParaRPr>
          </a:p>
          <a:p>
            <a:pPr algn="just">
              <a:buFont typeface="+mj-lt"/>
              <a:buAutoNum type="arabicPeriod" startAt="10"/>
            </a:pPr>
            <a:r>
              <a:rPr lang="en-US" sz="2000" b="1" dirty="0">
                <a:latin typeface="Cambria" panose="02040503050406030204" pitchFamily="18" charset="0"/>
                <a:ea typeface="Cambria" panose="02040503050406030204" pitchFamily="18" charset="0"/>
              </a:rPr>
              <a:t>  Hao, H., Liu, Z., &amp; Wu, Y.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The role of big data in optimizing electric vehicle charging station location and network design. Computers, Environment and Urban Systems, 85, 101561.</a:t>
            </a:r>
          </a:p>
          <a:p>
            <a:pPr marL="0" indent="0" algn="just">
              <a:buNone/>
            </a:pPr>
            <a:r>
              <a:rPr lang="en-US" sz="2000" dirty="0">
                <a:latin typeface="Cambria" panose="02040503050406030204" pitchFamily="18" charset="0"/>
                <a:ea typeface="Cambria" panose="02040503050406030204" pitchFamily="18" charset="0"/>
              </a:rPr>
              <a:t>This paper discusses how big data analytics can be leveraged to optimize the location and design of electric vehicle charging networks, enhancing user accessibility and experience.</a:t>
            </a:r>
            <a:endParaRPr lang="en-GB" sz="2000" i="1"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243F2B9-162C-80DD-3EE7-C6C3460BD2A6}"/>
              </a:ext>
            </a:extLst>
          </p:cNvPr>
          <p:cNvSpPr txBox="1"/>
          <p:nvPr/>
        </p:nvSpPr>
        <p:spPr>
          <a:xfrm>
            <a:off x="812800" y="762000"/>
            <a:ext cx="10566400" cy="2800767"/>
          </a:xfrm>
          <a:prstGeom prst="rect">
            <a:avLst/>
          </a:prstGeom>
          <a:noFill/>
        </p:spPr>
        <p:txBody>
          <a:bodyPr wrap="square">
            <a:spAutoFit/>
          </a:bodyPr>
          <a:lstStyle/>
          <a:p>
            <a:pPr algn="just"/>
            <a:endParaRPr lang="en-US" sz="1800" b="1" dirty="0">
              <a:latin typeface="Cambria" panose="02040503050406030204" pitchFamily="18" charset="0"/>
              <a:ea typeface="Cambria" panose="02040503050406030204" pitchFamily="18" charset="0"/>
            </a:endParaRPr>
          </a:p>
          <a:p>
            <a:pPr marL="457200" indent="-457200" algn="just">
              <a:buFont typeface="+mj-lt"/>
              <a:buAutoNum type="arabicPeriod" startAt="8"/>
            </a:pPr>
            <a:r>
              <a:rPr lang="en-US" sz="2000" b="1" dirty="0">
                <a:latin typeface="Cambria" panose="02040503050406030204" pitchFamily="18" charset="0"/>
                <a:ea typeface="Cambria" panose="02040503050406030204" pitchFamily="18" charset="0"/>
              </a:rPr>
              <a:t>Yang, S., &amp; He, Z. (2019). </a:t>
            </a:r>
            <a:r>
              <a:rPr lang="en-US" sz="2000" b="1" i="1" dirty="0">
                <a:solidFill>
                  <a:schemeClr val="tx2">
                    <a:lumMod val="60000"/>
                    <a:lumOff val="40000"/>
                  </a:schemeClr>
                </a:solidFill>
                <a:latin typeface="Cambria" panose="02040503050406030204" pitchFamily="18" charset="0"/>
                <a:ea typeface="Cambria" panose="02040503050406030204" pitchFamily="18" charset="0"/>
              </a:rPr>
              <a:t>Development and application of a decision support system for electric vehicle charging infrastructure planning. Energies, 12(19), 3731.</a:t>
            </a:r>
          </a:p>
          <a:p>
            <a:pPr marL="0" indent="0" algn="just">
              <a:buNone/>
            </a:pPr>
            <a:r>
              <a:rPr lang="en-US" sz="2000" dirty="0">
                <a:latin typeface="Cambria" panose="02040503050406030204" pitchFamily="18" charset="0"/>
                <a:ea typeface="Cambria" panose="02040503050406030204" pitchFamily="18" charset="0"/>
              </a:rPr>
              <a:t>This paper discusses a decision support system designed to optimize the planning of electric vehicle charging infrastructure, including location and accessibility factors that enhance user convenience.</a:t>
            </a:r>
          </a:p>
          <a:p>
            <a:pPr marL="0" indent="0" algn="just">
              <a:buNone/>
            </a:pPr>
            <a:endParaRPr lang="en-US" sz="2000" b="1" dirty="0">
              <a:latin typeface="Cambria" panose="02040503050406030204" pitchFamily="18" charset="0"/>
              <a:ea typeface="Cambria" panose="02040503050406030204" pitchFamily="18" charset="0"/>
            </a:endParaRPr>
          </a:p>
          <a:p>
            <a:pPr marL="0" indent="0" algn="just">
              <a:buNone/>
            </a:pPr>
            <a:endParaRPr lang="en-GB" sz="2000" dirty="0">
              <a:latin typeface="Cambria" panose="02040503050406030204" pitchFamily="18" charset="0"/>
              <a:ea typeface="Cambria" panose="02040503050406030204" pitchFamily="18" charset="0"/>
            </a:endParaRPr>
          </a:p>
          <a:p>
            <a:pPr marL="0" indent="0" algn="just">
              <a:buNone/>
            </a:pPr>
            <a:endParaRPr lang="en-GB"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693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52EA-6AC4-4A27-F005-0D61E7339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2BDDE-B146-4448-D446-807C2D480962}"/>
              </a:ext>
            </a:extLst>
          </p:cNvPr>
          <p:cNvSpPr>
            <a:spLocks noGrp="1"/>
          </p:cNvSpPr>
          <p:nvPr>
            <p:ph type="title"/>
          </p:nvPr>
        </p:nvSpPr>
        <p:spPr/>
        <p:txBody>
          <a:bodyPr/>
          <a:lstStyle/>
          <a:p>
            <a:r>
              <a:rPr lang="en-IN" dirty="0"/>
              <a:t>Research Gaps Identified </a:t>
            </a:r>
          </a:p>
        </p:txBody>
      </p:sp>
      <p:sp>
        <p:nvSpPr>
          <p:cNvPr id="3" name="Content Placeholder 2">
            <a:extLst>
              <a:ext uri="{FF2B5EF4-FFF2-40B4-BE49-F238E27FC236}">
                <a16:creationId xmlns:a16="http://schemas.microsoft.com/office/drawing/2014/main" id="{60ED457F-5E6E-403E-FC89-5F41478D9314}"/>
              </a:ext>
            </a:extLst>
          </p:cNvPr>
          <p:cNvSpPr>
            <a:spLocks noGrp="1"/>
          </p:cNvSpPr>
          <p:nvPr>
            <p:ph idx="1"/>
          </p:nvPr>
        </p:nvSpPr>
        <p:spPr/>
        <p:txBody>
          <a:bodyPr>
            <a:noAutofit/>
          </a:bodyPr>
          <a:lstStyle/>
          <a:p>
            <a:pPr marL="457200" indent="-457200">
              <a:buFont typeface="+mj-lt"/>
              <a:buAutoNum type="arabicPeriod"/>
            </a:pPr>
            <a:r>
              <a:rPr lang="en-US" sz="2000" b="1" u="sng" dirty="0">
                <a:latin typeface="Cambria" panose="02040503050406030204" pitchFamily="18" charset="0"/>
                <a:ea typeface="Cambria" panose="02040503050406030204" pitchFamily="18" charset="0"/>
              </a:rPr>
              <a:t>Charging Station Availability</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Current State</a:t>
            </a:r>
            <a:r>
              <a:rPr lang="en-US" sz="2000" dirty="0">
                <a:latin typeface="Cambria" panose="02040503050406030204" pitchFamily="18" charset="0"/>
                <a:ea typeface="Cambria" panose="02040503050406030204" pitchFamily="18" charset="0"/>
              </a:rPr>
              <a:t>: Displays nearby EV charging stations using Google Maps API.</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Gap</a:t>
            </a:r>
            <a:r>
              <a:rPr lang="en-US" sz="2000" dirty="0">
                <a:latin typeface="Cambria" panose="02040503050406030204" pitchFamily="18" charset="0"/>
                <a:ea typeface="Cambria" panose="02040503050406030204" pitchFamily="18" charset="0"/>
              </a:rPr>
              <a:t>: Does not account for real-time station availability, queue length, or operational status.</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Improvement Opportunity</a:t>
            </a:r>
            <a:r>
              <a:rPr lang="en-US" sz="2000" dirty="0">
                <a:latin typeface="Cambria" panose="02040503050406030204" pitchFamily="18" charset="0"/>
                <a:ea typeface="Cambria" panose="02040503050406030204" pitchFamily="18" charset="0"/>
              </a:rPr>
              <a:t>: Integrate live data feeds from charging networks to provide real-time station availability and estimated wait times.</a:t>
            </a:r>
          </a:p>
          <a:p>
            <a:pPr marL="0" indent="0">
              <a:buNone/>
            </a:pPr>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a:buFont typeface="+mj-lt"/>
              <a:buAutoNum type="arabicPeriod" startAt="2"/>
            </a:pPr>
            <a:endParaRPr lang="en-US" sz="2000" b="1" u="sng" dirty="0">
              <a:latin typeface="Cambria" panose="02040503050406030204" pitchFamily="18" charset="0"/>
              <a:ea typeface="Cambria" panose="02040503050406030204" pitchFamily="18" charset="0"/>
            </a:endParaRPr>
          </a:p>
          <a:p>
            <a:pPr marL="0" indent="0">
              <a:buNone/>
            </a:pPr>
            <a:endParaRPr lang="en-IN" sz="2000" dirty="0">
              <a:latin typeface="Cambria" panose="02040503050406030204" pitchFamily="18" charset="0"/>
              <a:ea typeface="Cambria" panose="02040503050406030204" pitchFamily="18" charset="0"/>
            </a:endParaRPr>
          </a:p>
        </p:txBody>
      </p:sp>
      <p:pic>
        <p:nvPicPr>
          <p:cNvPr id="2052" name="Picture 4" descr="Image result for Charging Station Availability Current State: Displays nearby EV charging stations using Google Maps API. Gap: Does not account for real-time station availability, queue length, or operational status. Improvement Opportunity: Integrate live data feeds">
            <a:extLst>
              <a:ext uri="{FF2B5EF4-FFF2-40B4-BE49-F238E27FC236}">
                <a16:creationId xmlns:a16="http://schemas.microsoft.com/office/drawing/2014/main" id="{ACAE95F9-6B78-732A-AA00-0FFAF5E36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704" y="3054516"/>
            <a:ext cx="5114366" cy="28194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FAB657-3C9D-6CD5-8EE9-8CDA85C41DEF}"/>
              </a:ext>
            </a:extLst>
          </p:cNvPr>
          <p:cNvSpPr txBox="1"/>
          <p:nvPr/>
        </p:nvSpPr>
        <p:spPr>
          <a:xfrm>
            <a:off x="3151092" y="5873917"/>
            <a:ext cx="5114366" cy="338554"/>
          </a:xfrm>
          <a:prstGeom prst="rect">
            <a:avLst/>
          </a:prstGeom>
          <a:noFill/>
        </p:spPr>
        <p:txBody>
          <a:bodyPr wrap="square" rtlCol="0">
            <a:spAutoFit/>
          </a:bodyPr>
          <a:lstStyle/>
          <a:p>
            <a:pPr algn="ctr"/>
            <a:r>
              <a:rPr lang="en-US" sz="1600" b="1" i="1" dirty="0">
                <a:latin typeface="Cambria" panose="02040503050406030204" pitchFamily="18" charset="0"/>
                <a:ea typeface="Cambria" panose="02040503050406030204" pitchFamily="18" charset="0"/>
              </a:rPr>
              <a:t>Figure 1</a:t>
            </a:r>
            <a:r>
              <a:rPr lang="en-US" sz="1600" i="1" dirty="0">
                <a:latin typeface="Cambria" panose="02040503050406030204" pitchFamily="18" charset="0"/>
                <a:ea typeface="Cambria" panose="02040503050406030204" pitchFamily="18" charset="0"/>
              </a:rPr>
              <a:t>: Operational status of the charging stations.</a:t>
            </a:r>
            <a:endParaRPr lang="en-IN" sz="16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0228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3F03-19E6-47C3-83A0-CFFE7AECF3F7}"/>
              </a:ext>
            </a:extLst>
          </p:cNvPr>
          <p:cNvSpPr>
            <a:spLocks noGrp="1"/>
          </p:cNvSpPr>
          <p:nvPr>
            <p:ph type="title"/>
          </p:nvPr>
        </p:nvSpPr>
        <p:spPr/>
        <p:txBody>
          <a:bodyPr/>
          <a:lstStyle/>
          <a:p>
            <a:r>
              <a:rPr lang="en-IN" dirty="0"/>
              <a:t>Research Gaps Identified </a:t>
            </a:r>
          </a:p>
        </p:txBody>
      </p:sp>
      <p:sp>
        <p:nvSpPr>
          <p:cNvPr id="3" name="Content Placeholder 2">
            <a:extLst>
              <a:ext uri="{FF2B5EF4-FFF2-40B4-BE49-F238E27FC236}">
                <a16:creationId xmlns:a16="http://schemas.microsoft.com/office/drawing/2014/main" id="{7851733A-73C4-3347-AA32-856225C65291}"/>
              </a:ext>
            </a:extLst>
          </p:cNvPr>
          <p:cNvSpPr>
            <a:spLocks noGrp="1"/>
          </p:cNvSpPr>
          <p:nvPr>
            <p:ph idx="1"/>
          </p:nvPr>
        </p:nvSpPr>
        <p:spPr/>
        <p:txBody>
          <a:bodyPr>
            <a:noAutofit/>
          </a:bodyPr>
          <a:lstStyle/>
          <a:p>
            <a:pPr>
              <a:buFont typeface="+mj-lt"/>
              <a:buAutoNum type="arabicPeriod" startAt="2"/>
            </a:pPr>
            <a:r>
              <a:rPr lang="en-US" sz="2000" b="1" u="sng" dirty="0">
                <a:latin typeface="Cambria" panose="02040503050406030204" pitchFamily="18" charset="0"/>
                <a:ea typeface="Cambria" panose="02040503050406030204" pitchFamily="18" charset="0"/>
              </a:rPr>
              <a:t>User Personalization</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Current State</a:t>
            </a:r>
            <a:r>
              <a:rPr lang="en-US" sz="2000" dirty="0">
                <a:latin typeface="Cambria" panose="02040503050406030204" pitchFamily="18" charset="0"/>
                <a:ea typeface="Cambria" panose="02040503050406030204" pitchFamily="18" charset="0"/>
              </a:rPr>
              <a:t>: Generalized recommendations.</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Gap</a:t>
            </a:r>
            <a:r>
              <a:rPr lang="en-US" sz="2000" dirty="0">
                <a:latin typeface="Cambria" panose="02040503050406030204" pitchFamily="18" charset="0"/>
                <a:ea typeface="Cambria" panose="02040503050406030204" pitchFamily="18" charset="0"/>
              </a:rPr>
              <a:t>: Lack of personalized features based on user preferences, such as favorite stations, preferred charger types (e.g., fast chargers), or budget.</a:t>
            </a:r>
          </a:p>
          <a:p>
            <a:pPr marL="0" indent="0">
              <a:buNone/>
            </a:pPr>
            <a:r>
              <a:rPr lang="en-US" sz="2000" b="1" i="1" dirty="0">
                <a:solidFill>
                  <a:schemeClr val="tx2">
                    <a:lumMod val="60000"/>
                    <a:lumOff val="40000"/>
                  </a:schemeClr>
                </a:solidFill>
                <a:latin typeface="Cambria" panose="02040503050406030204" pitchFamily="18" charset="0"/>
                <a:ea typeface="Cambria" panose="02040503050406030204" pitchFamily="18" charset="0"/>
              </a:rPr>
              <a:t>Improvement Opportunity</a:t>
            </a:r>
            <a:r>
              <a:rPr lang="en-US" sz="2000" dirty="0">
                <a:latin typeface="Cambria" panose="02040503050406030204" pitchFamily="18" charset="0"/>
                <a:ea typeface="Cambria" panose="02040503050406030204" pitchFamily="18" charset="0"/>
              </a:rPr>
              <a:t>: Implement user profiles and preferences for a tailored experience.</a:t>
            </a:r>
          </a:p>
          <a:p>
            <a:pPr marL="0" indent="0">
              <a:buNone/>
            </a:pPr>
            <a:endParaRPr lang="en-IN" sz="2000" dirty="0">
              <a:latin typeface="Cambria" panose="02040503050406030204" pitchFamily="18" charset="0"/>
              <a:ea typeface="Cambria" panose="02040503050406030204" pitchFamily="18" charset="0"/>
            </a:endParaRPr>
          </a:p>
          <a:p>
            <a:pPr marL="0" indent="0">
              <a:buNone/>
            </a:pPr>
            <a:endParaRPr lang="en-IN" sz="2000" dirty="0">
              <a:latin typeface="Cambria" panose="02040503050406030204" pitchFamily="18" charset="0"/>
              <a:ea typeface="Cambria" panose="02040503050406030204" pitchFamily="18" charset="0"/>
            </a:endParaRPr>
          </a:p>
        </p:txBody>
      </p:sp>
      <p:pic>
        <p:nvPicPr>
          <p:cNvPr id="2054" name="Picture 6" descr="Google Maps now has better search for EV charging stations | Mashable">
            <a:extLst>
              <a:ext uri="{FF2B5EF4-FFF2-40B4-BE49-F238E27FC236}">
                <a16:creationId xmlns:a16="http://schemas.microsoft.com/office/drawing/2014/main" id="{51C546F4-B5FB-1E15-80D4-152CB2CFD2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7945" y="2984193"/>
            <a:ext cx="5116389" cy="2900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85EC3A-9309-D5BF-4EFC-32EF9282F115}"/>
              </a:ext>
            </a:extLst>
          </p:cNvPr>
          <p:cNvSpPr txBox="1"/>
          <p:nvPr/>
        </p:nvSpPr>
        <p:spPr>
          <a:xfrm>
            <a:off x="3117945" y="5870828"/>
            <a:ext cx="5116389" cy="338554"/>
          </a:xfrm>
          <a:prstGeom prst="rect">
            <a:avLst/>
          </a:prstGeom>
          <a:noFill/>
        </p:spPr>
        <p:txBody>
          <a:bodyPr wrap="square" rtlCol="0">
            <a:spAutoFit/>
          </a:bodyPr>
          <a:lstStyle/>
          <a:p>
            <a:pPr algn="ctr"/>
            <a:r>
              <a:rPr lang="en-US" sz="1600" b="1" i="1" dirty="0">
                <a:latin typeface="Cambria" panose="02040503050406030204" pitchFamily="18" charset="0"/>
                <a:ea typeface="Cambria" panose="02040503050406030204" pitchFamily="18" charset="0"/>
              </a:rPr>
              <a:t>Figure 2</a:t>
            </a:r>
            <a:r>
              <a:rPr lang="en-US" sz="1600" i="1" dirty="0">
                <a:latin typeface="Cambria" panose="02040503050406030204" pitchFamily="18" charset="0"/>
                <a:ea typeface="Cambria" panose="02040503050406030204" pitchFamily="18" charset="0"/>
              </a:rPr>
              <a:t>: Apply filters for personalized results</a:t>
            </a:r>
            <a:endParaRPr lang="en-IN" sz="16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5800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B84BB-2AE1-0C4A-560A-DC783C84B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EB718-679D-D4B7-5DE8-0792295097B5}"/>
              </a:ext>
            </a:extLst>
          </p:cNvPr>
          <p:cNvSpPr>
            <a:spLocks noGrp="1"/>
          </p:cNvSpPr>
          <p:nvPr>
            <p:ph type="title"/>
          </p:nvPr>
        </p:nvSpPr>
        <p:spPr/>
        <p:txBody>
          <a:bodyPr/>
          <a:lstStyle/>
          <a:p>
            <a:r>
              <a:rPr lang="en-IN" dirty="0"/>
              <a:t>Research Gaps Identified </a:t>
            </a:r>
          </a:p>
        </p:txBody>
      </p:sp>
      <p:sp>
        <p:nvSpPr>
          <p:cNvPr id="3" name="Content Placeholder 2">
            <a:extLst>
              <a:ext uri="{FF2B5EF4-FFF2-40B4-BE49-F238E27FC236}">
                <a16:creationId xmlns:a16="http://schemas.microsoft.com/office/drawing/2014/main" id="{14E90795-455A-6382-2CD5-E8A768593D72}"/>
              </a:ext>
            </a:extLst>
          </p:cNvPr>
          <p:cNvSpPr>
            <a:spLocks noGrp="1"/>
          </p:cNvSpPr>
          <p:nvPr>
            <p:ph idx="1"/>
          </p:nvPr>
        </p:nvSpPr>
        <p:spPr/>
        <p:txBody>
          <a:bodyPr>
            <a:noAutofit/>
          </a:bodyPr>
          <a:lstStyle/>
          <a:p>
            <a:pPr>
              <a:buFont typeface="+mj-lt"/>
              <a:buAutoNum type="arabicPeriod" startAt="3"/>
            </a:pPr>
            <a:r>
              <a:rPr lang="en-IN" sz="2000" b="1" u="sng" dirty="0">
                <a:latin typeface="Cambria" panose="02040503050406030204" pitchFamily="18" charset="0"/>
                <a:ea typeface="Cambria" panose="02040503050406030204" pitchFamily="18" charset="0"/>
              </a:rPr>
              <a:t>Integration with Vehicle Systems</a:t>
            </a:r>
          </a:p>
          <a:p>
            <a:pPr marL="0" indent="0">
              <a:buNone/>
            </a:pPr>
            <a:r>
              <a:rPr lang="en-IN" sz="2000" b="1" i="1" dirty="0">
                <a:solidFill>
                  <a:schemeClr val="tx2">
                    <a:lumMod val="60000"/>
                    <a:lumOff val="40000"/>
                  </a:schemeClr>
                </a:solidFill>
                <a:latin typeface="Cambria" panose="02040503050406030204" pitchFamily="18" charset="0"/>
                <a:ea typeface="Cambria" panose="02040503050406030204" pitchFamily="18" charset="0"/>
              </a:rPr>
              <a:t>Current State</a:t>
            </a:r>
            <a:r>
              <a:rPr lang="en-IN" sz="2000" dirty="0">
                <a:latin typeface="Cambria" panose="02040503050406030204" pitchFamily="18" charset="0"/>
                <a:ea typeface="Cambria" panose="02040503050406030204" pitchFamily="18" charset="0"/>
              </a:rPr>
              <a:t>: Standalone app.</a:t>
            </a:r>
          </a:p>
          <a:p>
            <a:pPr marL="0" indent="0">
              <a:buNone/>
            </a:pPr>
            <a:r>
              <a:rPr lang="en-IN" sz="2000" b="1" i="1" dirty="0">
                <a:solidFill>
                  <a:schemeClr val="tx2">
                    <a:lumMod val="60000"/>
                    <a:lumOff val="40000"/>
                  </a:schemeClr>
                </a:solidFill>
                <a:latin typeface="Cambria" panose="02040503050406030204" pitchFamily="18" charset="0"/>
                <a:ea typeface="Cambria" panose="02040503050406030204" pitchFamily="18" charset="0"/>
              </a:rPr>
              <a:t>Gap</a:t>
            </a:r>
            <a:r>
              <a:rPr lang="en-IN" sz="2000" dirty="0">
                <a:latin typeface="Cambria" panose="02040503050406030204" pitchFamily="18" charset="0"/>
                <a:ea typeface="Cambria" panose="02040503050406030204" pitchFamily="18" charset="0"/>
              </a:rPr>
              <a:t>: Limited integration with vehicle telematics systems to fetch live battery status, energy consumption patterns, driving modes (eco, sport, etc.) and navigation data.</a:t>
            </a:r>
          </a:p>
          <a:p>
            <a:pPr marL="0" indent="0">
              <a:buNone/>
            </a:pPr>
            <a:r>
              <a:rPr lang="en-IN" sz="2000" b="1" i="1" dirty="0">
                <a:solidFill>
                  <a:schemeClr val="tx2">
                    <a:lumMod val="60000"/>
                    <a:lumOff val="40000"/>
                  </a:schemeClr>
                </a:solidFill>
                <a:latin typeface="Cambria" panose="02040503050406030204" pitchFamily="18" charset="0"/>
                <a:ea typeface="Cambria" panose="02040503050406030204" pitchFamily="18" charset="0"/>
              </a:rPr>
              <a:t>Improvement Opportunity</a:t>
            </a:r>
            <a:r>
              <a:rPr lang="en-IN" sz="2000" dirty="0">
                <a:latin typeface="Cambria" panose="02040503050406030204" pitchFamily="18" charset="0"/>
                <a:ea typeface="Cambria" panose="02040503050406030204" pitchFamily="18" charset="0"/>
              </a:rPr>
              <a:t>: Explore APIs from EV manufacturers to integrate vehicle-specific data and also use the vehicle data via importing int onto the app.</a:t>
            </a:r>
          </a:p>
          <a:p>
            <a:pPr marL="0" indent="0">
              <a:buNone/>
            </a:pPr>
            <a:endParaRPr lang="en-IN" sz="2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36CFB6B-E719-5671-0F82-ED188254FA4D}"/>
              </a:ext>
            </a:extLst>
          </p:cNvPr>
          <p:cNvPicPr>
            <a:picLocks noChangeAspect="1"/>
          </p:cNvPicPr>
          <p:nvPr/>
        </p:nvPicPr>
        <p:blipFill>
          <a:blip r:embed="rId2"/>
          <a:stretch>
            <a:fillRect/>
          </a:stretch>
        </p:blipFill>
        <p:spPr>
          <a:xfrm>
            <a:off x="918601" y="3316869"/>
            <a:ext cx="4823572" cy="2616754"/>
          </a:xfrm>
          <a:prstGeom prst="rect">
            <a:avLst/>
          </a:prstGeom>
          <a:ln>
            <a:solidFill>
              <a:schemeClr val="tx1"/>
            </a:solidFill>
          </a:ln>
        </p:spPr>
      </p:pic>
      <p:pic>
        <p:nvPicPr>
          <p:cNvPr id="1028" name="Picture 4" descr="Image result for Charging Station Availability Current State: Displays nearby EV charging stations using Google Maps API. Gap: Does not account for real-time station availability, queue length, or operational status. Improvement Opportunity: Integrate live data feeds">
            <a:extLst>
              <a:ext uri="{FF2B5EF4-FFF2-40B4-BE49-F238E27FC236}">
                <a16:creationId xmlns:a16="http://schemas.microsoft.com/office/drawing/2014/main" id="{44FD0722-1761-0EC8-135C-3C4CDC7E0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625" y="3069399"/>
            <a:ext cx="2411334" cy="2864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CB8899-F8EB-3F8C-E90E-1905216AB5AE}"/>
              </a:ext>
            </a:extLst>
          </p:cNvPr>
          <p:cNvSpPr txBox="1"/>
          <p:nvPr/>
        </p:nvSpPr>
        <p:spPr>
          <a:xfrm>
            <a:off x="7931625" y="5998587"/>
            <a:ext cx="2411334" cy="584775"/>
          </a:xfrm>
          <a:prstGeom prst="rect">
            <a:avLst/>
          </a:prstGeom>
          <a:noFill/>
        </p:spPr>
        <p:txBody>
          <a:bodyPr wrap="square" rtlCol="0">
            <a:spAutoFit/>
          </a:bodyPr>
          <a:lstStyle/>
          <a:p>
            <a:pPr algn="ctr"/>
            <a:r>
              <a:rPr lang="en-US" sz="1600" b="1" i="1" dirty="0">
                <a:latin typeface="Cambria" panose="02040503050406030204" pitchFamily="18" charset="0"/>
                <a:ea typeface="Cambria" panose="02040503050406030204" pitchFamily="18" charset="0"/>
              </a:rPr>
              <a:t>Figure 4</a:t>
            </a:r>
            <a:r>
              <a:rPr lang="en-US" sz="1600" i="1" dirty="0">
                <a:latin typeface="Cambria" panose="02040503050406030204" pitchFamily="18" charset="0"/>
                <a:ea typeface="Cambria" panose="02040503050406030204" pitchFamily="18" charset="0"/>
              </a:rPr>
              <a:t>: Vehicle data to be imported to app.</a:t>
            </a:r>
            <a:endParaRPr lang="en-IN" sz="1600" i="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D854A600-CA92-EA04-8C2D-D14975D2C7E6}"/>
              </a:ext>
            </a:extLst>
          </p:cNvPr>
          <p:cNvSpPr txBox="1"/>
          <p:nvPr/>
        </p:nvSpPr>
        <p:spPr>
          <a:xfrm>
            <a:off x="918601" y="5903638"/>
            <a:ext cx="4823572" cy="338554"/>
          </a:xfrm>
          <a:prstGeom prst="rect">
            <a:avLst/>
          </a:prstGeom>
          <a:noFill/>
        </p:spPr>
        <p:txBody>
          <a:bodyPr wrap="square" rtlCol="0">
            <a:spAutoFit/>
          </a:bodyPr>
          <a:lstStyle/>
          <a:p>
            <a:pPr algn="ctr"/>
            <a:r>
              <a:rPr lang="en-US" sz="1600" b="1" i="1" dirty="0">
                <a:latin typeface="Cambria" panose="02040503050406030204" pitchFamily="18" charset="0"/>
                <a:ea typeface="Cambria" panose="02040503050406030204" pitchFamily="18" charset="0"/>
              </a:rPr>
              <a:t>Figure 3</a:t>
            </a:r>
            <a:r>
              <a:rPr lang="en-US" sz="1600" i="1" dirty="0">
                <a:latin typeface="Cambria" panose="02040503050406030204" pitchFamily="18" charset="0"/>
                <a:ea typeface="Cambria" panose="02040503050406030204" pitchFamily="18" charset="0"/>
              </a:rPr>
              <a:t>: Vehicle Modes</a:t>
            </a:r>
            <a:endParaRPr lang="en-IN" sz="16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89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a:xfrm>
            <a:off x="812800" y="995084"/>
            <a:ext cx="11034059" cy="5109880"/>
          </a:xfrm>
        </p:spPr>
        <p:txBody>
          <a:bodyPr>
            <a:noAutofit/>
          </a:bodyPr>
          <a:lstStyle/>
          <a:p>
            <a:pPr>
              <a:buFont typeface="+mj-lt"/>
              <a:buAutoNum type="arabicPeriod"/>
            </a:pPr>
            <a:r>
              <a:rPr lang="en-IN" sz="2000" b="1" dirty="0">
                <a:latin typeface="Cambria" panose="02040503050406030204" pitchFamily="18" charset="0"/>
                <a:ea typeface="Cambria" panose="02040503050406030204" pitchFamily="18" charset="0"/>
              </a:rPr>
              <a:t>Shortest Path Algorithm (e.g., Dijkstra's Algorithm): </a:t>
            </a: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Not Real-Time:</a:t>
            </a:r>
            <a:r>
              <a:rPr lang="en-US" sz="2000" dirty="0">
                <a:solidFill>
                  <a:schemeClr val="tx2">
                    <a:lumMod val="60000"/>
                    <a:lumOff val="40000"/>
                  </a:schemeClr>
                </a:solidFill>
                <a:latin typeface="Cambria" panose="02040503050406030204" pitchFamily="18" charset="0"/>
                <a:ea typeface="Cambria" panose="02040503050406030204" pitchFamily="18" charset="0"/>
              </a:rPr>
              <a:t>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libri" panose="020F0502020204030204" pitchFamily="34" charset="0"/>
              </a:rPr>
              <a:t>Traditional shortest path algorithms ignore real-time factors like traffic, road closures, or weather, affecting actual driving range.</a:t>
            </a:r>
            <a:endParaRPr lang="en-US" sz="2000" dirty="0">
              <a:latin typeface="Cambria" panose="02040503050406030204" pitchFamily="18" charset="0"/>
              <a:ea typeface="Cambria" panose="02040503050406030204" pitchFamily="18" charset="0"/>
            </a:endParaRP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Single Objective: </a:t>
            </a:r>
            <a:r>
              <a:rPr lang="en-US" sz="2000" dirty="0">
                <a:latin typeface="Cambria" panose="02040503050406030204" pitchFamily="18" charset="0"/>
                <a:ea typeface="Cambria" panose="02040503050406030204" pitchFamily="18" charset="0"/>
              </a:rPr>
              <a:t>It optimizes only for distance and may not consider factors like road quality or charging station availability.</a:t>
            </a:r>
          </a:p>
          <a:p>
            <a:pPr marL="0" indent="0">
              <a:buNone/>
            </a:pPr>
            <a:endParaRPr lang="en-US" sz="800" dirty="0">
              <a:latin typeface="Cambria" panose="02040503050406030204" pitchFamily="18" charset="0"/>
              <a:ea typeface="Cambria" panose="02040503050406030204" pitchFamily="18" charset="0"/>
            </a:endParaRPr>
          </a:p>
          <a:p>
            <a:pPr>
              <a:buFont typeface="+mj-lt"/>
              <a:buAutoNum type="arabicPeriod" startAt="2"/>
            </a:pPr>
            <a:r>
              <a:rPr lang="en-IN" sz="2000" b="1" dirty="0">
                <a:latin typeface="Cambria" panose="02040503050406030204" pitchFamily="18" charset="0"/>
                <a:ea typeface="Cambria" panose="02040503050406030204" pitchFamily="18" charset="0"/>
              </a:rPr>
              <a:t>Machine Learning-Based Prediction Models:</a:t>
            </a:r>
            <a:r>
              <a:rPr lang="en-IN" sz="2000" dirty="0">
                <a:latin typeface="Cambria" panose="02040503050406030204" pitchFamily="18" charset="0"/>
                <a:ea typeface="Cambria" panose="02040503050406030204" pitchFamily="18" charset="0"/>
              </a:rPr>
              <a:t> </a:t>
            </a: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Data Dependency: </a:t>
            </a:r>
            <a:r>
              <a:rPr lang="en-US" sz="2000" dirty="0">
                <a:latin typeface="Cambria" panose="02040503050406030204" pitchFamily="18" charset="0"/>
                <a:ea typeface="Cambria" panose="02040503050406030204" pitchFamily="18" charset="0"/>
              </a:rPr>
              <a:t>Requires a large amount of historical and real-time data, which can be difficult to collect and manage.</a:t>
            </a:r>
            <a:endParaRPr lang="en-IN" sz="2000" dirty="0">
              <a:latin typeface="Cambria" panose="02040503050406030204" pitchFamily="18" charset="0"/>
              <a:ea typeface="Cambria" panose="02040503050406030204" pitchFamily="18" charset="0"/>
            </a:endParaRP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Generalization: </a:t>
            </a:r>
            <a:r>
              <a:rPr lang="en-US" sz="2000" dirty="0">
                <a:latin typeface="Cambria" panose="02040503050406030204" pitchFamily="18" charset="0"/>
                <a:ea typeface="Cambria" panose="02040503050406030204" pitchFamily="18" charset="0"/>
              </a:rPr>
              <a:t>The model may not generalize well to new situations</a:t>
            </a:r>
          </a:p>
          <a:p>
            <a:pPr marL="0" indent="0">
              <a:buNone/>
            </a:pPr>
            <a:endParaRPr lang="en-US" sz="800" dirty="0">
              <a:latin typeface="Cambria" panose="02040503050406030204" pitchFamily="18" charset="0"/>
              <a:ea typeface="Cambria" panose="02040503050406030204" pitchFamily="18" charset="0"/>
            </a:endParaRPr>
          </a:p>
          <a:p>
            <a:pPr>
              <a:buFont typeface="+mj-lt"/>
              <a:buAutoNum type="arabicPeriod" startAt="3"/>
            </a:pPr>
            <a:r>
              <a:rPr lang="en-US" sz="2000" b="1" dirty="0">
                <a:latin typeface="Cambria" panose="02040503050406030204" pitchFamily="18" charset="0"/>
                <a:ea typeface="Cambria" panose="02040503050406030204" pitchFamily="18" charset="0"/>
              </a:rPr>
              <a:t>K-Nearest Neighbors (KNN) for Station Recommendations:</a:t>
            </a: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Scalability Issues: </a:t>
            </a:r>
            <a:r>
              <a:rPr lang="en-US" sz="2000" dirty="0">
                <a:latin typeface="Cambria" panose="02040503050406030204" pitchFamily="18" charset="0"/>
                <a:ea typeface="Cambria" panose="02040503050406030204" pitchFamily="18" charset="0"/>
              </a:rPr>
              <a:t>KNN is a lazy algorithm and can become computationally expensive as the number of charging stations increases.</a:t>
            </a:r>
          </a:p>
          <a:p>
            <a:pPr marL="0" indent="0">
              <a:buNone/>
            </a:pPr>
            <a:r>
              <a:rPr lang="en-US" sz="2000" b="1" dirty="0">
                <a:solidFill>
                  <a:schemeClr val="tx2">
                    <a:lumMod val="60000"/>
                    <a:lumOff val="40000"/>
                  </a:schemeClr>
                </a:solidFill>
                <a:latin typeface="Cambria" panose="02040503050406030204" pitchFamily="18" charset="0"/>
                <a:ea typeface="Cambria" panose="02040503050406030204" pitchFamily="18" charset="0"/>
              </a:rPr>
              <a:t>Static Recommendation: </a:t>
            </a:r>
            <a:r>
              <a:rPr lang="en-US" sz="2000" dirty="0">
                <a:latin typeface="Cambria" panose="02040503050406030204" pitchFamily="18" charset="0"/>
                <a:ea typeface="Cambria" panose="02040503050406030204" pitchFamily="18" charset="0"/>
              </a:rPr>
              <a:t>May not account for real-time factors such as station availability or traffic congestion.</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37666217"/>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2279</TotalTime>
  <Words>2328</Words>
  <Application>Microsoft Office PowerPoint</Application>
  <PresentationFormat>Widescreen</PresentationFormat>
  <Paragraphs>247</Paragraphs>
  <Slides>34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Bookman Old Style</vt:lpstr>
      <vt:lpstr>Calibri</vt:lpstr>
      <vt:lpstr>Cambria</vt:lpstr>
      <vt:lpstr>Verdana</vt:lpstr>
      <vt:lpstr>Wingdings</vt:lpstr>
      <vt:lpstr>Bioinformatics</vt:lpstr>
      <vt:lpstr>Charge Route : Building a webapp for range estimation &amp; showing nearest charging station for EV</vt:lpstr>
      <vt:lpstr>Introduction</vt:lpstr>
      <vt:lpstr>Literature Review</vt:lpstr>
      <vt:lpstr>Literature Review</vt:lpstr>
      <vt:lpstr>Literature Review</vt:lpstr>
      <vt:lpstr>Research Gaps Identified </vt:lpstr>
      <vt:lpstr>Research Gaps Identified </vt:lpstr>
      <vt:lpstr>Research Gaps Identified </vt:lpstr>
      <vt:lpstr>Existing method Drawback</vt:lpstr>
      <vt:lpstr>Proposed Method</vt:lpstr>
      <vt:lpstr>Proposed Methodology</vt:lpstr>
      <vt:lpstr>Objectives</vt:lpstr>
      <vt:lpstr>System Design &amp; Implementation </vt:lpstr>
      <vt:lpstr>Modules</vt:lpstr>
      <vt:lpstr>Software components</vt:lpstr>
      <vt:lpstr>Timeline of the Project (Gantt Chart)</vt:lpstr>
      <vt:lpstr>Outcomes / Results Obtained </vt:lpstr>
      <vt:lpstr>Outcomes / Results Obtained </vt:lpstr>
      <vt:lpstr>Outcomes / Results Obtained </vt:lpstr>
      <vt:lpstr>Outcomes / Results Obtained </vt:lpstr>
      <vt:lpstr>Outcomes / Results Obtained </vt:lpstr>
      <vt:lpstr>Outcomes / Results Obtained </vt:lpstr>
      <vt:lpstr>Outcomes</vt:lpstr>
      <vt:lpstr>Conclusion</vt:lpstr>
      <vt:lpstr>Github Link</vt:lpstr>
      <vt:lpstr>References (IEEE Paper format)</vt:lpstr>
      <vt:lpstr>Project work mapping with SDG</vt:lpstr>
      <vt:lpstr>Publication Details</vt:lpstr>
      <vt:lpstr>Achievements</vt:lpstr>
      <vt:lpstr>Achievements</vt:lpstr>
      <vt:lpstr>Achievements</vt:lpstr>
      <vt:lpstr>Achievements</vt:lpstr>
      <vt:lpstr>Achievements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noor afshan banu</cp:lastModifiedBy>
  <cp:revision>69</cp:revision>
  <dcterms:created xsi:type="dcterms:W3CDTF">2023-03-16T03:26:27Z</dcterms:created>
  <dcterms:modified xsi:type="dcterms:W3CDTF">2025-01-15T18:11:28Z</dcterms:modified>
</cp:coreProperties>
</file>